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Raleway"/>
      <p:regular r:id="rId19"/>
    </p:embeddedFont>
    <p:embeddedFont>
      <p:font typeface="Raleway"/>
      <p:regular r:id="rId20"/>
    </p:embeddedFont>
    <p:embeddedFont>
      <p:font typeface="Raleway"/>
      <p:regular r:id="rId21"/>
    </p:embeddedFont>
    <p:embeddedFont>
      <p:font typeface="Raleway"/>
      <p:regular r:id="rId22"/>
    </p:embeddedFont>
    <p:embeddedFont>
      <p:font typeface="Roboto"/>
      <p:regular r:id="rId23"/>
    </p:embeddedFont>
    <p:embeddedFont>
      <p:font typeface="Roboto"/>
      <p:regular r:id="rId24"/>
    </p:embeddedFont>
    <p:embeddedFont>
      <p:font typeface="Roboto"/>
      <p:regular r:id="rId25"/>
    </p:embeddedFont>
    <p:embeddedFont>
      <p:font typeface="Roboto"/>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slideLayout" Target="../slideLayouts/slideLayout13.xml"/><Relationship Id="rId1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8757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Raleway" pitchFamily="34" charset="0"/>
                <a:ea typeface="Raleway" pitchFamily="34" charset="-122"/>
                <a:cs typeface="Raleway" pitchFamily="34" charset="-120"/>
              </a:rPr>
              <a:t>Emergency Response Dispatch System for New Delhi</a:t>
            </a:r>
            <a:endParaRPr lang="en-US" sz="3900" dirty="0"/>
          </a:p>
        </p:txBody>
      </p:sp>
      <p:sp>
        <p:nvSpPr>
          <p:cNvPr id="4" name="Text 1"/>
          <p:cNvSpPr/>
          <p:nvPr/>
        </p:nvSpPr>
        <p:spPr>
          <a:xfrm>
            <a:off x="6280190" y="402538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An advanced emergency dispatch optimization and analysis system leveraging Data Structures and Algorithms to revolutionize emergency response in India's capital city.</a:t>
            </a:r>
            <a:endParaRPr lang="en-US" sz="1550" dirty="0"/>
          </a:p>
        </p:txBody>
      </p:sp>
      <p:sp>
        <p:nvSpPr>
          <p:cNvPr id="5" name="Text 2"/>
          <p:cNvSpPr/>
          <p:nvPr/>
        </p:nvSpPr>
        <p:spPr>
          <a:xfrm>
            <a:off x="6280190" y="4883706"/>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3C3939"/>
                </a:solidFill>
                <a:latin typeface="Roboto" pitchFamily="34" charset="0"/>
                <a:ea typeface="Roboto" pitchFamily="34" charset="-122"/>
                <a:cs typeface="Roboto" pitchFamily="34" charset="-120"/>
              </a:rPr>
              <a:t>Presented by: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Siddharth Shetty</a:t>
            </a:r>
            <a:endParaRPr lang="en-US" sz="1550" dirty="0"/>
          </a:p>
        </p:txBody>
      </p:sp>
      <p:sp>
        <p:nvSpPr>
          <p:cNvPr id="6" name="Text 3"/>
          <p:cNvSpPr/>
          <p:nvPr/>
        </p:nvSpPr>
        <p:spPr>
          <a:xfrm>
            <a:off x="6280190" y="5424488"/>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3C3939"/>
                </a:solidFill>
                <a:latin typeface="Roboto" pitchFamily="34" charset="0"/>
                <a:ea typeface="Roboto" pitchFamily="34" charset="-122"/>
                <a:cs typeface="Roboto" pitchFamily="34" charset="-120"/>
              </a:rPr>
              <a:t>Tools Used:</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Python | Pandas | NetworkX | Matplotlib | Google Colab</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6745" y="430887"/>
            <a:ext cx="10229731" cy="489585"/>
          </a:xfrm>
          <a:prstGeom prst="rect">
            <a:avLst/>
          </a:prstGeom>
          <a:noFill/>
          <a:ln/>
        </p:spPr>
        <p:txBody>
          <a:bodyPr wrap="none" lIns="0" tIns="0" rIns="0" bIns="0" rtlCol="0" anchor="t"/>
          <a:lstStyle/>
          <a:p>
            <a:pPr algn="l" indent="0" marL="0">
              <a:lnSpc>
                <a:spcPts val="3850"/>
              </a:lnSpc>
              <a:buNone/>
            </a:pPr>
            <a:r>
              <a:rPr lang="en-US" sz="3050" dirty="0">
                <a:solidFill>
                  <a:srgbClr val="1B1B27"/>
                </a:solidFill>
                <a:latin typeface="Raleway" pitchFamily="34" charset="0"/>
                <a:ea typeface="Raleway" pitchFamily="34" charset="-122"/>
                <a:cs typeface="Raleway" pitchFamily="34" charset="-120"/>
              </a:rPr>
              <a:t>Infrastructure Planning: Minimum Spanning Tree Analysis</a:t>
            </a:r>
            <a:endParaRPr lang="en-US" sz="3050" dirty="0"/>
          </a:p>
        </p:txBody>
      </p:sp>
      <p:pic>
        <p:nvPicPr>
          <p:cNvPr id="3" name="Image 0" descr="preencoded.png">    </p:cNvPr>
          <p:cNvPicPr>
            <a:picLocks noChangeAspect="1"/>
          </p:cNvPicPr>
          <p:nvPr/>
        </p:nvPicPr>
        <p:blipFill>
          <a:blip r:embed="rId1"/>
          <a:stretch>
            <a:fillRect/>
          </a:stretch>
        </p:blipFill>
        <p:spPr>
          <a:xfrm>
            <a:off x="626745" y="1331714"/>
            <a:ext cx="6497360" cy="6497360"/>
          </a:xfrm>
          <a:prstGeom prst="rect">
            <a:avLst/>
          </a:prstGeom>
        </p:spPr>
      </p:pic>
      <p:sp>
        <p:nvSpPr>
          <p:cNvPr id="4" name="Text 1"/>
          <p:cNvSpPr/>
          <p:nvPr/>
        </p:nvSpPr>
        <p:spPr>
          <a:xfrm>
            <a:off x="7513915" y="1312188"/>
            <a:ext cx="3246715" cy="293727"/>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Raleway" pitchFamily="34" charset="0"/>
                <a:ea typeface="Raleway" pitchFamily="34" charset="-122"/>
                <a:cs typeface="Raleway" pitchFamily="34" charset="-120"/>
              </a:rPr>
              <a:t>MST for Emergency Coverage</a:t>
            </a:r>
            <a:endParaRPr lang="en-US" sz="1850" dirty="0"/>
          </a:p>
        </p:txBody>
      </p:sp>
      <p:sp>
        <p:nvSpPr>
          <p:cNvPr id="5" name="Text 2"/>
          <p:cNvSpPr/>
          <p:nvPr/>
        </p:nvSpPr>
        <p:spPr>
          <a:xfrm>
            <a:off x="7513915" y="1762601"/>
            <a:ext cx="6497360" cy="751880"/>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 Minimum Spanning Tree algorithm helps us identify the critical road infrastructure required to maintain connectivity across all locations in New Delhi's emergency response network.</a:t>
            </a:r>
            <a:endParaRPr lang="en-US" sz="1200" dirty="0"/>
          </a:p>
        </p:txBody>
      </p:sp>
      <p:sp>
        <p:nvSpPr>
          <p:cNvPr id="6" name="Shape 3"/>
          <p:cNvSpPr/>
          <p:nvPr/>
        </p:nvSpPr>
        <p:spPr>
          <a:xfrm>
            <a:off x="7513915" y="2690693"/>
            <a:ext cx="6497360" cy="1591508"/>
          </a:xfrm>
          <a:prstGeom prst="roundRect">
            <a:avLst>
              <a:gd name="adj" fmla="val 4135"/>
            </a:avLst>
          </a:prstGeom>
          <a:solidFill>
            <a:srgbClr val="E1E1EA"/>
          </a:solidFill>
          <a:ln w="7620">
            <a:solidFill>
              <a:srgbClr val="C7C7D0"/>
            </a:solidFill>
            <a:prstDash val="solid"/>
          </a:ln>
        </p:spPr>
      </p:sp>
      <p:sp>
        <p:nvSpPr>
          <p:cNvPr id="7" name="Text 4"/>
          <p:cNvSpPr/>
          <p:nvPr/>
        </p:nvSpPr>
        <p:spPr>
          <a:xfrm>
            <a:off x="7678222" y="2855000"/>
            <a:ext cx="1958697" cy="24479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Purpose</a:t>
            </a:r>
            <a:endParaRPr lang="en-US" sz="1500" dirty="0"/>
          </a:p>
        </p:txBody>
      </p:sp>
      <p:sp>
        <p:nvSpPr>
          <p:cNvPr id="8" name="Text 5"/>
          <p:cNvSpPr/>
          <p:nvPr/>
        </p:nvSpPr>
        <p:spPr>
          <a:xfrm>
            <a:off x="7678222" y="3256478"/>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Identify minimum road infrastructure needed</a:t>
            </a:r>
            <a:endParaRPr lang="en-US" sz="1200" dirty="0"/>
          </a:p>
        </p:txBody>
      </p:sp>
      <p:sp>
        <p:nvSpPr>
          <p:cNvPr id="9" name="Text 6"/>
          <p:cNvSpPr/>
          <p:nvPr/>
        </p:nvSpPr>
        <p:spPr>
          <a:xfrm>
            <a:off x="7678222" y="3561874"/>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Ensure all locations remain connected</a:t>
            </a:r>
            <a:endParaRPr lang="en-US" sz="1200" dirty="0"/>
          </a:p>
        </p:txBody>
      </p:sp>
      <p:sp>
        <p:nvSpPr>
          <p:cNvPr id="10" name="Text 7"/>
          <p:cNvSpPr/>
          <p:nvPr/>
        </p:nvSpPr>
        <p:spPr>
          <a:xfrm>
            <a:off x="7678222" y="3867269"/>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Optimise maintenance budgets</a:t>
            </a:r>
            <a:endParaRPr lang="en-US" sz="1200" dirty="0"/>
          </a:p>
        </p:txBody>
      </p:sp>
      <p:sp>
        <p:nvSpPr>
          <p:cNvPr id="11" name="Shape 8"/>
          <p:cNvSpPr/>
          <p:nvPr/>
        </p:nvSpPr>
        <p:spPr>
          <a:xfrm>
            <a:off x="7513915" y="4438888"/>
            <a:ext cx="6497360" cy="1591508"/>
          </a:xfrm>
          <a:prstGeom prst="roundRect">
            <a:avLst>
              <a:gd name="adj" fmla="val 4135"/>
            </a:avLst>
          </a:prstGeom>
          <a:solidFill>
            <a:srgbClr val="E1E1EA"/>
          </a:solidFill>
          <a:ln w="7620">
            <a:solidFill>
              <a:srgbClr val="C7C7D0"/>
            </a:solidFill>
            <a:prstDash val="solid"/>
          </a:ln>
        </p:spPr>
      </p:sp>
      <p:sp>
        <p:nvSpPr>
          <p:cNvPr id="12" name="Text 9"/>
          <p:cNvSpPr/>
          <p:nvPr/>
        </p:nvSpPr>
        <p:spPr>
          <a:xfrm>
            <a:off x="7678222" y="4603194"/>
            <a:ext cx="1958697" cy="244793"/>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Implementation</a:t>
            </a:r>
            <a:endParaRPr lang="en-US" sz="1500" dirty="0"/>
          </a:p>
        </p:txBody>
      </p:sp>
      <p:sp>
        <p:nvSpPr>
          <p:cNvPr id="13" name="Text 10"/>
          <p:cNvSpPr/>
          <p:nvPr/>
        </p:nvSpPr>
        <p:spPr>
          <a:xfrm>
            <a:off x="7678222" y="5004673"/>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Prim's and Kruskal's algorithms</a:t>
            </a:r>
            <a:endParaRPr lang="en-US" sz="1200" dirty="0"/>
          </a:p>
        </p:txBody>
      </p:sp>
      <p:sp>
        <p:nvSpPr>
          <p:cNvPr id="14" name="Text 11"/>
          <p:cNvSpPr/>
          <p:nvPr/>
        </p:nvSpPr>
        <p:spPr>
          <a:xfrm>
            <a:off x="7678222" y="5310068"/>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Implemented via NetworkX library</a:t>
            </a:r>
            <a:endParaRPr lang="en-US" sz="1200" dirty="0"/>
          </a:p>
        </p:txBody>
      </p:sp>
      <p:sp>
        <p:nvSpPr>
          <p:cNvPr id="15" name="Text 12"/>
          <p:cNvSpPr/>
          <p:nvPr/>
        </p:nvSpPr>
        <p:spPr>
          <a:xfrm>
            <a:off x="7678222" y="5615464"/>
            <a:ext cx="6168747"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Visualised alongside full network</a:t>
            </a:r>
            <a:endParaRPr lang="en-US" sz="1200" dirty="0"/>
          </a:p>
        </p:txBody>
      </p:sp>
      <p:sp>
        <p:nvSpPr>
          <p:cNvPr id="16" name="Shape 13"/>
          <p:cNvSpPr/>
          <p:nvPr/>
        </p:nvSpPr>
        <p:spPr>
          <a:xfrm>
            <a:off x="7513915" y="6206609"/>
            <a:ext cx="6497360" cy="1167051"/>
          </a:xfrm>
          <a:prstGeom prst="roundRect">
            <a:avLst>
              <a:gd name="adj" fmla="val 5639"/>
            </a:avLst>
          </a:prstGeom>
          <a:solidFill>
            <a:srgbClr val="D2D2E0"/>
          </a:solidFill>
          <a:ln/>
        </p:spPr>
      </p:sp>
      <p:pic>
        <p:nvPicPr>
          <p:cNvPr id="17" name="Image 1" descr="preencoded.png">    </p:cNvPr>
          <p:cNvPicPr>
            <a:picLocks noChangeAspect="1"/>
          </p:cNvPicPr>
          <p:nvPr/>
        </p:nvPicPr>
        <p:blipFill>
          <a:blip r:embed="rId2"/>
          <a:stretch>
            <a:fillRect/>
          </a:stretch>
        </p:blipFill>
        <p:spPr>
          <a:xfrm>
            <a:off x="7670602" y="6440567"/>
            <a:ext cx="195858" cy="156686"/>
          </a:xfrm>
          <a:prstGeom prst="rect">
            <a:avLst/>
          </a:prstGeom>
        </p:spPr>
      </p:pic>
      <p:sp>
        <p:nvSpPr>
          <p:cNvPr id="18" name="Text 14"/>
          <p:cNvSpPr/>
          <p:nvPr/>
        </p:nvSpPr>
        <p:spPr>
          <a:xfrm>
            <a:off x="8023146" y="6402467"/>
            <a:ext cx="5831443" cy="751880"/>
          </a:xfrm>
          <a:prstGeom prst="rect">
            <a:avLst/>
          </a:prstGeom>
          <a:noFill/>
          <a:ln/>
        </p:spPr>
        <p:txBody>
          <a:bodyPr wrap="square" lIns="0" tIns="0" rIns="0" bIns="0" rtlCol="0" anchor="t"/>
          <a:lstStyle/>
          <a:p>
            <a:pPr algn="l" indent="0" marL="0">
              <a:lnSpc>
                <a:spcPts val="1950"/>
              </a:lnSpc>
              <a:buNone/>
            </a:pPr>
            <a:r>
              <a:rPr lang="en-US" sz="1200" b="1" dirty="0">
                <a:solidFill>
                  <a:srgbClr val="000000"/>
                </a:solidFill>
                <a:latin typeface="Roboto" pitchFamily="34" charset="0"/>
                <a:ea typeface="Roboto" pitchFamily="34" charset="-122"/>
                <a:cs typeface="Roboto" pitchFamily="34" charset="-120"/>
              </a:rPr>
              <a:t>Real-World Insight:</a:t>
            </a:r>
            <a:pPr algn="l" indent="0" marL="0">
              <a:lnSpc>
                <a:spcPts val="1950"/>
              </a:lnSpc>
              <a:buNone/>
            </a:pPr>
            <a:r>
              <a:rPr lang="en-US" sz="1200" dirty="0">
                <a:solidFill>
                  <a:srgbClr val="000000"/>
                </a:solidFill>
                <a:latin typeface="Roboto" pitchFamily="34" charset="0"/>
                <a:ea typeface="Roboto" pitchFamily="34" charset="-122"/>
                <a:cs typeface="Roboto" pitchFamily="34" charset="-120"/>
              </a:rPr>
              <a:t> MST analysis helps urban planners prioritise which road segments are absolutely critical for emergency coverage. These roads should receive priority maintenance and must remain operational during emergencies.</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8983" y="301823"/>
            <a:ext cx="6767036" cy="343019"/>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Raleway" pitchFamily="34" charset="0"/>
                <a:ea typeface="Raleway" pitchFamily="34" charset="-122"/>
                <a:cs typeface="Raleway" pitchFamily="34" charset="-120"/>
              </a:rPr>
              <a:t>Advanced Analytics: Sorting &amp; Dynamic Programming</a:t>
            </a:r>
            <a:endParaRPr lang="en-US" sz="2150" dirty="0"/>
          </a:p>
        </p:txBody>
      </p:sp>
      <p:sp>
        <p:nvSpPr>
          <p:cNvPr id="3" name="Text 1"/>
          <p:cNvSpPr/>
          <p:nvPr/>
        </p:nvSpPr>
        <p:spPr>
          <a:xfrm>
            <a:off x="438983" y="688658"/>
            <a:ext cx="3087767" cy="205740"/>
          </a:xfrm>
          <a:prstGeom prst="rect">
            <a:avLst/>
          </a:prstGeom>
          <a:noFill/>
          <a:ln/>
        </p:spPr>
        <p:txBody>
          <a:bodyPr wrap="none" lIns="0" tIns="0" rIns="0" bIns="0" rtlCol="0" anchor="t"/>
          <a:lstStyle/>
          <a:p>
            <a:pPr algn="l" indent="0" marL="0">
              <a:lnSpc>
                <a:spcPts val="1600"/>
              </a:lnSpc>
              <a:buNone/>
            </a:pPr>
            <a:r>
              <a:rPr lang="en-US" sz="1250" dirty="0">
                <a:solidFill>
                  <a:srgbClr val="1B1B27"/>
                </a:solidFill>
                <a:latin typeface="Raleway" pitchFamily="34" charset="0"/>
                <a:ea typeface="Raleway" pitchFamily="34" charset="-122"/>
                <a:cs typeface="Raleway" pitchFamily="34" charset="-120"/>
              </a:rPr>
              <a:t>Traffic Congestion and Incident Analytics</a:t>
            </a:r>
            <a:endParaRPr lang="en-US" sz="1250" dirty="0"/>
          </a:p>
        </p:txBody>
      </p:sp>
      <p:sp>
        <p:nvSpPr>
          <p:cNvPr id="4" name="Text 2"/>
          <p:cNvSpPr/>
          <p:nvPr/>
        </p:nvSpPr>
        <p:spPr>
          <a:xfrm>
            <a:off x="438983" y="1058942"/>
            <a:ext cx="13752433" cy="175617"/>
          </a:xfrm>
          <a:prstGeom prst="rect">
            <a:avLst/>
          </a:prstGeom>
          <a:noFill/>
          <a:ln/>
        </p:spPr>
        <p:txBody>
          <a:bodyPr wrap="none" lIns="0" tIns="0" rIns="0" bIns="0" rtlCol="0" anchor="t"/>
          <a:lstStyle/>
          <a:p>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Our system performs comprehensive sorting-based analysis to identify patterns and bottlenecks in New Delhi's emergency response infrastructure:</a:t>
            </a:r>
            <a:endParaRPr lang="en-US" sz="850" dirty="0"/>
          </a:p>
        </p:txBody>
      </p:sp>
      <p:sp>
        <p:nvSpPr>
          <p:cNvPr id="5" name="Shape 3"/>
          <p:cNvSpPr/>
          <p:nvPr/>
        </p:nvSpPr>
        <p:spPr>
          <a:xfrm>
            <a:off x="438983" y="1481495"/>
            <a:ext cx="6742390" cy="706517"/>
          </a:xfrm>
          <a:prstGeom prst="roundRect">
            <a:avLst>
              <a:gd name="adj" fmla="val 6526"/>
            </a:avLst>
          </a:prstGeom>
          <a:solidFill>
            <a:srgbClr val="FFFFFF">
              <a:alpha val="95000"/>
            </a:srgbClr>
          </a:solidFill>
          <a:ln w="15240">
            <a:solidFill>
              <a:srgbClr val="C7C7D0"/>
            </a:solidFill>
            <a:prstDash val="solid"/>
          </a:ln>
        </p:spPr>
      </p:sp>
      <p:sp>
        <p:nvSpPr>
          <p:cNvPr id="6" name="Text 4"/>
          <p:cNvSpPr/>
          <p:nvPr/>
        </p:nvSpPr>
        <p:spPr>
          <a:xfrm>
            <a:off x="563880" y="1606391"/>
            <a:ext cx="1397556" cy="171450"/>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aleway" pitchFamily="34" charset="0"/>
                <a:ea typeface="Raleway" pitchFamily="34" charset="-122"/>
                <a:cs typeface="Raleway" pitchFamily="34" charset="-120"/>
              </a:rPr>
              <a:t>Top Congested Roads</a:t>
            </a:r>
            <a:endParaRPr lang="en-US" sz="1050" dirty="0"/>
          </a:p>
        </p:txBody>
      </p:sp>
      <p:sp>
        <p:nvSpPr>
          <p:cNvPr id="7" name="Text 5"/>
          <p:cNvSpPr/>
          <p:nvPr/>
        </p:nvSpPr>
        <p:spPr>
          <a:xfrm>
            <a:off x="563880" y="1887498"/>
            <a:ext cx="6492597" cy="175617"/>
          </a:xfrm>
          <a:prstGeom prst="rect">
            <a:avLst/>
          </a:prstGeom>
          <a:noFill/>
          <a:ln/>
        </p:spPr>
        <p:txBody>
          <a:bodyPr wrap="none" lIns="0" tIns="0" rIns="0" bIns="0" rtlCol="0" anchor="t"/>
          <a:lstStyle/>
          <a:p>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Sorted by traffic delay metrics to identify the most problematic routes that consistently slow emergency response</a:t>
            </a:r>
            <a:endParaRPr lang="en-US" sz="850" dirty="0"/>
          </a:p>
        </p:txBody>
      </p:sp>
      <p:sp>
        <p:nvSpPr>
          <p:cNvPr id="8" name="Shape 6"/>
          <p:cNvSpPr/>
          <p:nvPr/>
        </p:nvSpPr>
        <p:spPr>
          <a:xfrm>
            <a:off x="438983" y="2297668"/>
            <a:ext cx="6742390" cy="706517"/>
          </a:xfrm>
          <a:prstGeom prst="roundRect">
            <a:avLst>
              <a:gd name="adj" fmla="val 6526"/>
            </a:avLst>
          </a:prstGeom>
          <a:solidFill>
            <a:srgbClr val="FFFFFF">
              <a:alpha val="95000"/>
            </a:srgbClr>
          </a:solidFill>
          <a:ln w="15240">
            <a:solidFill>
              <a:srgbClr val="C7C7D0"/>
            </a:solidFill>
            <a:prstDash val="solid"/>
          </a:ln>
        </p:spPr>
      </p:sp>
      <p:sp>
        <p:nvSpPr>
          <p:cNvPr id="9" name="Text 7"/>
          <p:cNvSpPr/>
          <p:nvPr/>
        </p:nvSpPr>
        <p:spPr>
          <a:xfrm>
            <a:off x="563880" y="2422565"/>
            <a:ext cx="1512213" cy="171450"/>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aleway" pitchFamily="34" charset="0"/>
                <a:ea typeface="Raleway" pitchFamily="34" charset="-122"/>
                <a:cs typeface="Raleway" pitchFamily="34" charset="-120"/>
              </a:rPr>
              <a:t>High-Incident Locations</a:t>
            </a:r>
            <a:endParaRPr lang="en-US" sz="1050" dirty="0"/>
          </a:p>
        </p:txBody>
      </p:sp>
      <p:sp>
        <p:nvSpPr>
          <p:cNvPr id="10" name="Text 8"/>
          <p:cNvSpPr/>
          <p:nvPr/>
        </p:nvSpPr>
        <p:spPr>
          <a:xfrm>
            <a:off x="563880" y="2703671"/>
            <a:ext cx="6492597" cy="175617"/>
          </a:xfrm>
          <a:prstGeom prst="rect">
            <a:avLst/>
          </a:prstGeom>
          <a:noFill/>
          <a:ln/>
        </p:spPr>
        <p:txBody>
          <a:bodyPr wrap="none" lIns="0" tIns="0" rIns="0" bIns="0" rtlCol="0" anchor="t"/>
          <a:lstStyle/>
          <a:p>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Locations ranked by incident frequency, revealing hotspots that may require additional facility placement</a:t>
            </a:r>
            <a:endParaRPr lang="en-US" sz="850" dirty="0"/>
          </a:p>
        </p:txBody>
      </p:sp>
      <p:sp>
        <p:nvSpPr>
          <p:cNvPr id="11" name="Text 9"/>
          <p:cNvSpPr/>
          <p:nvPr/>
        </p:nvSpPr>
        <p:spPr>
          <a:xfrm>
            <a:off x="438983" y="3127653"/>
            <a:ext cx="6742390" cy="175617"/>
          </a:xfrm>
          <a:prstGeom prst="rect">
            <a:avLst/>
          </a:prstGeom>
          <a:noFill/>
          <a:ln/>
        </p:spPr>
        <p:txBody>
          <a:bodyPr wrap="none" lIns="0" tIns="0" rIns="0" bIns="0" rtlCol="0" anchor="t"/>
          <a:lstStyle/>
          <a:p>
            <a:pPr algn="l" indent="0" marL="0">
              <a:lnSpc>
                <a:spcPts val="1350"/>
              </a:lnSpc>
              <a:buNone/>
            </a:pPr>
            <a:r>
              <a:rPr lang="en-US" sz="850" b="1" dirty="0">
                <a:solidFill>
                  <a:srgbClr val="3C3939"/>
                </a:solidFill>
                <a:latin typeface="Roboto" pitchFamily="34" charset="0"/>
                <a:ea typeface="Roboto" pitchFamily="34" charset="-122"/>
                <a:cs typeface="Roboto" pitchFamily="34" charset="-120"/>
              </a:rPr>
              <a:t>Why Sorting Matters:</a:t>
            </a:r>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 Identifies infrastructure bottlenecks and informs long-term planning decisions for improved emergency services.</a:t>
            </a:r>
            <a:endParaRPr lang="en-US" sz="850" dirty="0"/>
          </a:p>
        </p:txBody>
      </p:sp>
      <p:sp>
        <p:nvSpPr>
          <p:cNvPr id="12" name="Text 10"/>
          <p:cNvSpPr/>
          <p:nvPr/>
        </p:nvSpPr>
        <p:spPr>
          <a:xfrm>
            <a:off x="7456646" y="1467683"/>
            <a:ext cx="3755112" cy="205740"/>
          </a:xfrm>
          <a:prstGeom prst="rect">
            <a:avLst/>
          </a:prstGeom>
          <a:noFill/>
          <a:ln/>
        </p:spPr>
        <p:txBody>
          <a:bodyPr wrap="none" lIns="0" tIns="0" rIns="0" bIns="0" rtlCol="0" anchor="t"/>
          <a:lstStyle/>
          <a:p>
            <a:pPr algn="l" indent="0" marL="0">
              <a:lnSpc>
                <a:spcPts val="1600"/>
              </a:lnSpc>
              <a:buNone/>
            </a:pPr>
            <a:r>
              <a:rPr lang="en-US" sz="1250" dirty="0">
                <a:solidFill>
                  <a:srgbClr val="1B1B27"/>
                </a:solidFill>
                <a:latin typeface="Raleway" pitchFamily="34" charset="0"/>
                <a:ea typeface="Raleway" pitchFamily="34" charset="-122"/>
                <a:cs typeface="Raleway" pitchFamily="34" charset="-120"/>
              </a:rPr>
              <a:t>Dynamic Programming for Resource Optimization</a:t>
            </a:r>
            <a:endParaRPr lang="en-US" sz="1250" dirty="0"/>
          </a:p>
        </p:txBody>
      </p:sp>
      <p:pic>
        <p:nvPicPr>
          <p:cNvPr id="13" name="Image 0" descr="preencoded.png">    </p:cNvPr>
          <p:cNvPicPr>
            <a:picLocks noChangeAspect="1"/>
          </p:cNvPicPr>
          <p:nvPr/>
        </p:nvPicPr>
        <p:blipFill>
          <a:blip r:embed="rId1"/>
          <a:stretch>
            <a:fillRect/>
          </a:stretch>
        </p:blipFill>
        <p:spPr>
          <a:xfrm>
            <a:off x="7456646" y="1796891"/>
            <a:ext cx="6742390" cy="6742390"/>
          </a:xfrm>
          <a:prstGeom prst="rect">
            <a:avLst/>
          </a:prstGeom>
        </p:spPr>
      </p:pic>
      <p:sp>
        <p:nvSpPr>
          <p:cNvPr id="14" name="Text 11"/>
          <p:cNvSpPr/>
          <p:nvPr/>
        </p:nvSpPr>
        <p:spPr>
          <a:xfrm>
            <a:off x="7456646" y="8662749"/>
            <a:ext cx="6742390" cy="351234"/>
          </a:xfrm>
          <a:prstGeom prst="rect">
            <a:avLst/>
          </a:prstGeom>
          <a:noFill/>
          <a:ln/>
        </p:spPr>
        <p:txBody>
          <a:bodyPr wrap="square" lIns="0" tIns="0" rIns="0" bIns="0" rtlCol="0" anchor="t"/>
          <a:lstStyle/>
          <a:p>
            <a:pPr algn="l" indent="0" marL="0">
              <a:lnSpc>
                <a:spcPts val="1350"/>
              </a:lnSpc>
              <a:buNone/>
            </a:pPr>
            <a:r>
              <a:rPr lang="en-US" sz="850" b="1" dirty="0">
                <a:solidFill>
                  <a:srgbClr val="3C3939"/>
                </a:solidFill>
                <a:latin typeface="Roboto" pitchFamily="34" charset="0"/>
                <a:ea typeface="Roboto" pitchFamily="34" charset="-122"/>
                <a:cs typeface="Roboto" pitchFamily="34" charset="-120"/>
              </a:rPr>
              <a:t>Use Case:</a:t>
            </a:r>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 When multiple emergencies occur simultaneously with limited ambulances, DP finds the optimal assignment that minimizes total response time.</a:t>
            </a:r>
            <a:endParaRPr lang="en-US" sz="850" dirty="0"/>
          </a:p>
        </p:txBody>
      </p:sp>
      <p:sp>
        <p:nvSpPr>
          <p:cNvPr id="15" name="Text 12"/>
          <p:cNvSpPr/>
          <p:nvPr/>
        </p:nvSpPr>
        <p:spPr>
          <a:xfrm>
            <a:off x="7456646" y="9112687"/>
            <a:ext cx="6742390" cy="175617"/>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C3939"/>
                </a:solidFill>
                <a:latin typeface="Roboto" pitchFamily="34" charset="0"/>
                <a:ea typeface="Roboto" pitchFamily="34" charset="-122"/>
                <a:cs typeface="Roboto" pitchFamily="34" charset="-120"/>
              </a:rPr>
              <a:t>Overlapping Subproblems:</a:t>
            </a:r>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 Similar incident-facility pairings recomputed efficiently</a:t>
            </a:r>
            <a:endParaRPr lang="en-US" sz="850" dirty="0"/>
          </a:p>
        </p:txBody>
      </p:sp>
      <p:sp>
        <p:nvSpPr>
          <p:cNvPr id="16" name="Text 13"/>
          <p:cNvSpPr/>
          <p:nvPr/>
        </p:nvSpPr>
        <p:spPr>
          <a:xfrm>
            <a:off x="7456646" y="9326642"/>
            <a:ext cx="6742390" cy="175617"/>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C3939"/>
                </a:solidFill>
                <a:latin typeface="Roboto" pitchFamily="34" charset="0"/>
                <a:ea typeface="Roboto" pitchFamily="34" charset="-122"/>
                <a:cs typeface="Roboto" pitchFamily="34" charset="-120"/>
              </a:rPr>
              <a:t>Optimal Global Solution:</a:t>
            </a:r>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 Ensures the best overall outcome, not just locally optimal choices</a:t>
            </a:r>
            <a:endParaRPr lang="en-US" sz="850" dirty="0"/>
          </a:p>
        </p:txBody>
      </p:sp>
      <p:sp>
        <p:nvSpPr>
          <p:cNvPr id="17" name="Text 14"/>
          <p:cNvSpPr/>
          <p:nvPr/>
        </p:nvSpPr>
        <p:spPr>
          <a:xfrm>
            <a:off x="7456646" y="9540597"/>
            <a:ext cx="6742390" cy="175617"/>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C3939"/>
                </a:solidFill>
                <a:latin typeface="Roboto" pitchFamily="34" charset="0"/>
                <a:ea typeface="Roboto" pitchFamily="34" charset="-122"/>
                <a:cs typeface="Roboto" pitchFamily="34" charset="-120"/>
              </a:rPr>
              <a:t>Benefit:</a:t>
            </a:r>
            <a:pPr algn="l" indent="0" marL="0">
              <a:lnSpc>
                <a:spcPts val="1350"/>
              </a:lnSpc>
              <a:buNone/>
            </a:pPr>
            <a:r>
              <a:rPr lang="en-US" sz="850" dirty="0">
                <a:solidFill>
                  <a:srgbClr val="3C3939"/>
                </a:solidFill>
                <a:latin typeface="Roboto" pitchFamily="34" charset="0"/>
                <a:ea typeface="Roboto" pitchFamily="34" charset="-122"/>
                <a:cs typeface="Roboto" pitchFamily="34" charset="-120"/>
              </a:rPr>
              <a:t> Maximises lives saved during peak emergency periods</a:t>
            </a:r>
            <a:endParaRPr lang="en-US" sz="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3415" y="579477"/>
            <a:ext cx="6633805" cy="510540"/>
          </a:xfrm>
          <a:prstGeom prst="rect">
            <a:avLst/>
          </a:prstGeom>
          <a:noFill/>
          <a:ln/>
        </p:spPr>
        <p:txBody>
          <a:bodyPr wrap="none" lIns="0" tIns="0" rIns="0" bIns="0" rtlCol="0" anchor="t"/>
          <a:lstStyle/>
          <a:p>
            <a:pPr algn="l" indent="0" marL="0">
              <a:lnSpc>
                <a:spcPts val="4000"/>
              </a:lnSpc>
              <a:buNone/>
            </a:pPr>
            <a:r>
              <a:rPr lang="en-US" sz="3200" dirty="0">
                <a:solidFill>
                  <a:srgbClr val="1B1B27"/>
                </a:solidFill>
                <a:latin typeface="Raleway" pitchFamily="34" charset="0"/>
                <a:ea typeface="Raleway" pitchFamily="34" charset="-122"/>
                <a:cs typeface="Raleway" pitchFamily="34" charset="-120"/>
              </a:rPr>
              <a:t>Visualization and System Validation</a:t>
            </a:r>
            <a:endParaRPr lang="en-US" sz="3200" dirty="0"/>
          </a:p>
        </p:txBody>
      </p:sp>
      <p:sp>
        <p:nvSpPr>
          <p:cNvPr id="3" name="Text 1"/>
          <p:cNvSpPr/>
          <p:nvPr/>
        </p:nvSpPr>
        <p:spPr>
          <a:xfrm>
            <a:off x="653415" y="1498402"/>
            <a:ext cx="3651528" cy="306229"/>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Raleway" pitchFamily="34" charset="0"/>
                <a:ea typeface="Raleway" pitchFamily="34" charset="-122"/>
                <a:cs typeface="Raleway" pitchFamily="34" charset="-120"/>
              </a:rPr>
              <a:t>Comprehensive Visual Elements</a:t>
            </a:r>
            <a:endParaRPr lang="en-US" sz="1900" dirty="0"/>
          </a:p>
        </p:txBody>
      </p:sp>
      <p:sp>
        <p:nvSpPr>
          <p:cNvPr id="4" name="Text 2"/>
          <p:cNvSpPr/>
          <p:nvPr/>
        </p:nvSpPr>
        <p:spPr>
          <a:xfrm>
            <a:off x="653415" y="1967984"/>
            <a:ext cx="7834670"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Our visualization system provides clear, intuitive representations of the entire emergency response network, making complex algorithmic decisions transparent and verifiable.</a:t>
            </a:r>
            <a:endParaRPr lang="en-US" sz="12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3415" y="2674382"/>
            <a:ext cx="408384" cy="408384"/>
          </a:xfrm>
          <a:prstGeom prst="rect">
            <a:avLst/>
          </a:prstGeom>
        </p:spPr>
      </p:pic>
      <p:sp>
        <p:nvSpPr>
          <p:cNvPr id="6" name="Text 3"/>
          <p:cNvSpPr/>
          <p:nvPr/>
        </p:nvSpPr>
        <p:spPr>
          <a:xfrm>
            <a:off x="653415" y="3286958"/>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Location Nodes</a:t>
            </a:r>
            <a:endParaRPr lang="en-US" sz="1600" dirty="0"/>
          </a:p>
        </p:txBody>
      </p:sp>
      <p:sp>
        <p:nvSpPr>
          <p:cNvPr id="7" name="Text 4"/>
          <p:cNvSpPr/>
          <p:nvPr/>
        </p:nvSpPr>
        <p:spPr>
          <a:xfrm>
            <a:off x="653415" y="3705463"/>
            <a:ext cx="3815239" cy="261342"/>
          </a:xfrm>
          <a:prstGeom prst="rect">
            <a:avLst/>
          </a:prstGeom>
          <a:noFill/>
          <a:ln/>
        </p:spPr>
        <p:txBody>
          <a:bodyPr wrap="non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Standard city locations displayed as neutral nodes</a:t>
            </a:r>
            <a:endParaRPr lang="en-US" sz="12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846" y="2674382"/>
            <a:ext cx="408384" cy="408384"/>
          </a:xfrm>
          <a:prstGeom prst="rect">
            <a:avLst/>
          </a:prstGeom>
        </p:spPr>
      </p:pic>
      <p:sp>
        <p:nvSpPr>
          <p:cNvPr id="9" name="Text 5"/>
          <p:cNvSpPr/>
          <p:nvPr/>
        </p:nvSpPr>
        <p:spPr>
          <a:xfrm>
            <a:off x="4672846" y="3286958"/>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Hospitals</a:t>
            </a:r>
            <a:endParaRPr lang="en-US" sz="1600" dirty="0"/>
          </a:p>
        </p:txBody>
      </p:sp>
      <p:sp>
        <p:nvSpPr>
          <p:cNvPr id="10" name="Text 6"/>
          <p:cNvSpPr/>
          <p:nvPr/>
        </p:nvSpPr>
        <p:spPr>
          <a:xfrm>
            <a:off x="4672846" y="3705463"/>
            <a:ext cx="3815239"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Medical facilities highlighted in green for easy identification</a:t>
            </a:r>
            <a:endParaRPr lang="en-US" sz="12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415" y="4554855"/>
            <a:ext cx="408384" cy="408384"/>
          </a:xfrm>
          <a:prstGeom prst="rect">
            <a:avLst/>
          </a:prstGeom>
        </p:spPr>
      </p:pic>
      <p:sp>
        <p:nvSpPr>
          <p:cNvPr id="12" name="Text 7"/>
          <p:cNvSpPr/>
          <p:nvPr/>
        </p:nvSpPr>
        <p:spPr>
          <a:xfrm>
            <a:off x="653415" y="5167432"/>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Fire Stations</a:t>
            </a:r>
            <a:endParaRPr lang="en-US" sz="1600" dirty="0"/>
          </a:p>
        </p:txBody>
      </p:sp>
      <p:sp>
        <p:nvSpPr>
          <p:cNvPr id="13" name="Text 8"/>
          <p:cNvSpPr/>
          <p:nvPr/>
        </p:nvSpPr>
        <p:spPr>
          <a:xfrm>
            <a:off x="653415" y="5585936"/>
            <a:ext cx="3815239" cy="261342"/>
          </a:xfrm>
          <a:prstGeom prst="rect">
            <a:avLst/>
          </a:prstGeom>
          <a:noFill/>
          <a:ln/>
        </p:spPr>
        <p:txBody>
          <a:bodyPr wrap="non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Fire response facilities marked in red</a:t>
            </a:r>
            <a:endParaRPr lang="en-US" sz="1250" dirty="0"/>
          </a:p>
        </p:txBody>
      </p:sp>
      <p:pic>
        <p:nvPicPr>
          <p:cNvPr id="1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72846" y="4554855"/>
            <a:ext cx="408384" cy="408384"/>
          </a:xfrm>
          <a:prstGeom prst="rect">
            <a:avLst/>
          </a:prstGeom>
        </p:spPr>
      </p:pic>
      <p:sp>
        <p:nvSpPr>
          <p:cNvPr id="15" name="Text 9"/>
          <p:cNvSpPr/>
          <p:nvPr/>
        </p:nvSpPr>
        <p:spPr>
          <a:xfrm>
            <a:off x="4672846" y="5167432"/>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Emergency Routes</a:t>
            </a:r>
            <a:endParaRPr lang="en-US" sz="1600" dirty="0"/>
          </a:p>
        </p:txBody>
      </p:sp>
      <p:sp>
        <p:nvSpPr>
          <p:cNvPr id="16" name="Text 10"/>
          <p:cNvSpPr/>
          <p:nvPr/>
        </p:nvSpPr>
        <p:spPr>
          <a:xfrm>
            <a:off x="4672846" y="5585936"/>
            <a:ext cx="3815239" cy="261342"/>
          </a:xfrm>
          <a:prstGeom prst="rect">
            <a:avLst/>
          </a:prstGeom>
          <a:noFill/>
          <a:ln/>
        </p:spPr>
        <p:txBody>
          <a:bodyPr wrap="non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Selected dispatch paths prominently highlighted</a:t>
            </a:r>
            <a:endParaRPr lang="en-US" sz="1250" dirty="0"/>
          </a:p>
        </p:txBody>
      </p:sp>
      <p:pic>
        <p:nvPicPr>
          <p:cNvPr id="1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 y="6173986"/>
            <a:ext cx="408384" cy="408384"/>
          </a:xfrm>
          <a:prstGeom prst="rect">
            <a:avLst/>
          </a:prstGeom>
        </p:spPr>
      </p:pic>
      <p:sp>
        <p:nvSpPr>
          <p:cNvPr id="18" name="Text 11"/>
          <p:cNvSpPr/>
          <p:nvPr/>
        </p:nvSpPr>
        <p:spPr>
          <a:xfrm>
            <a:off x="653415" y="6786562"/>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MST Overlay</a:t>
            </a:r>
            <a:endParaRPr lang="en-US" sz="1600" dirty="0"/>
          </a:p>
        </p:txBody>
      </p:sp>
      <p:sp>
        <p:nvSpPr>
          <p:cNvPr id="19" name="Text 12"/>
          <p:cNvSpPr/>
          <p:nvPr/>
        </p:nvSpPr>
        <p:spPr>
          <a:xfrm>
            <a:off x="653415" y="7205067"/>
            <a:ext cx="3815239" cy="261342"/>
          </a:xfrm>
          <a:prstGeom prst="rect">
            <a:avLst/>
          </a:prstGeom>
          <a:noFill/>
          <a:ln/>
        </p:spPr>
        <p:txBody>
          <a:bodyPr wrap="non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Critical infrastructure connections shown optionally</a:t>
            </a:r>
            <a:endParaRPr lang="en-US" sz="1250" dirty="0"/>
          </a:p>
        </p:txBody>
      </p:sp>
      <p:sp>
        <p:nvSpPr>
          <p:cNvPr id="20" name="Text 13"/>
          <p:cNvSpPr/>
          <p:nvPr/>
        </p:nvSpPr>
        <p:spPr>
          <a:xfrm>
            <a:off x="8894326" y="1498402"/>
            <a:ext cx="2450663" cy="306229"/>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Raleway" pitchFamily="34" charset="0"/>
                <a:ea typeface="Raleway" pitchFamily="34" charset="-122"/>
                <a:cs typeface="Raleway" pitchFamily="34" charset="-120"/>
              </a:rPr>
              <a:t>Value of Visualization</a:t>
            </a:r>
            <a:endParaRPr lang="en-US" sz="1900" dirty="0"/>
          </a:p>
        </p:txBody>
      </p:sp>
      <p:sp>
        <p:nvSpPr>
          <p:cNvPr id="21" name="Shape 14"/>
          <p:cNvSpPr/>
          <p:nvPr/>
        </p:nvSpPr>
        <p:spPr>
          <a:xfrm>
            <a:off x="8894326" y="1988344"/>
            <a:ext cx="5090160" cy="1283137"/>
          </a:xfrm>
          <a:prstGeom prst="roundRect">
            <a:avLst>
              <a:gd name="adj" fmla="val 5348"/>
            </a:avLst>
          </a:prstGeom>
          <a:solidFill>
            <a:srgbClr val="E1E1EA"/>
          </a:solidFill>
          <a:ln w="7620">
            <a:solidFill>
              <a:srgbClr val="C7C7D0"/>
            </a:solidFill>
            <a:prstDash val="solid"/>
          </a:ln>
        </p:spPr>
      </p:sp>
      <p:sp>
        <p:nvSpPr>
          <p:cNvPr id="22" name="Text 15"/>
          <p:cNvSpPr/>
          <p:nvPr/>
        </p:nvSpPr>
        <p:spPr>
          <a:xfrm>
            <a:off x="9065300" y="2159318"/>
            <a:ext cx="2406491"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Enhanced Understanding</a:t>
            </a:r>
            <a:endParaRPr lang="en-US" sz="1600" dirty="0"/>
          </a:p>
        </p:txBody>
      </p:sp>
      <p:sp>
        <p:nvSpPr>
          <p:cNvPr id="23" name="Text 16"/>
          <p:cNvSpPr/>
          <p:nvPr/>
        </p:nvSpPr>
        <p:spPr>
          <a:xfrm>
            <a:off x="9065300" y="2577822"/>
            <a:ext cx="4748213"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Stakeholders can immediately grasp dispatch flow and routing decisions</a:t>
            </a:r>
            <a:endParaRPr lang="en-US" sz="1250" dirty="0"/>
          </a:p>
        </p:txBody>
      </p:sp>
      <p:sp>
        <p:nvSpPr>
          <p:cNvPr id="24" name="Shape 17"/>
          <p:cNvSpPr/>
          <p:nvPr/>
        </p:nvSpPr>
        <p:spPr>
          <a:xfrm>
            <a:off x="8894326" y="3434834"/>
            <a:ext cx="5090160" cy="1283137"/>
          </a:xfrm>
          <a:prstGeom prst="roundRect">
            <a:avLst>
              <a:gd name="adj" fmla="val 5348"/>
            </a:avLst>
          </a:prstGeom>
          <a:solidFill>
            <a:srgbClr val="E1E1EA"/>
          </a:solidFill>
          <a:ln w="7620">
            <a:solidFill>
              <a:srgbClr val="C7C7D0"/>
            </a:solidFill>
            <a:prstDash val="solid"/>
          </a:ln>
        </p:spPr>
      </p:sp>
      <p:sp>
        <p:nvSpPr>
          <p:cNvPr id="25" name="Text 18"/>
          <p:cNvSpPr/>
          <p:nvPr/>
        </p:nvSpPr>
        <p:spPr>
          <a:xfrm>
            <a:off x="9065300" y="3605808"/>
            <a:ext cx="2042160"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Algorithm Validation</a:t>
            </a:r>
            <a:endParaRPr lang="en-US" sz="1600" dirty="0"/>
          </a:p>
        </p:txBody>
      </p:sp>
      <p:sp>
        <p:nvSpPr>
          <p:cNvPr id="26" name="Text 19"/>
          <p:cNvSpPr/>
          <p:nvPr/>
        </p:nvSpPr>
        <p:spPr>
          <a:xfrm>
            <a:off x="9065300" y="4024312"/>
            <a:ext cx="4748213" cy="522684"/>
          </a:xfrm>
          <a:prstGeom prst="rect">
            <a:avLst/>
          </a:prstGeom>
          <a:noFill/>
          <a:ln/>
        </p:spPr>
        <p:txBody>
          <a:bodyPr wrap="squar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Visual confirmation ensures our algorithms are making sensible, real-world decisions</a:t>
            </a:r>
            <a:endParaRPr lang="en-US" sz="1250" dirty="0"/>
          </a:p>
        </p:txBody>
      </p:sp>
      <p:sp>
        <p:nvSpPr>
          <p:cNvPr id="27" name="Shape 20"/>
          <p:cNvSpPr/>
          <p:nvPr/>
        </p:nvSpPr>
        <p:spPr>
          <a:xfrm>
            <a:off x="8894326" y="4881324"/>
            <a:ext cx="5090160" cy="1021794"/>
          </a:xfrm>
          <a:prstGeom prst="roundRect">
            <a:avLst>
              <a:gd name="adj" fmla="val 6716"/>
            </a:avLst>
          </a:prstGeom>
          <a:solidFill>
            <a:srgbClr val="E1E1EA"/>
          </a:solidFill>
          <a:ln w="7620">
            <a:solidFill>
              <a:srgbClr val="C7C7D0"/>
            </a:solidFill>
            <a:prstDash val="solid"/>
          </a:ln>
        </p:spPr>
      </p:sp>
      <p:sp>
        <p:nvSpPr>
          <p:cNvPr id="28" name="Text 21"/>
          <p:cNvSpPr/>
          <p:nvPr/>
        </p:nvSpPr>
        <p:spPr>
          <a:xfrm>
            <a:off x="9065300" y="5052298"/>
            <a:ext cx="2684145" cy="255151"/>
          </a:xfrm>
          <a:prstGeom prst="rect">
            <a:avLst/>
          </a:prstGeom>
          <a:noFill/>
          <a:ln/>
        </p:spPr>
        <p:txBody>
          <a:bodyPr wrap="none" lIns="0" tIns="0" rIns="0" bIns="0" rtlCol="0" anchor="t"/>
          <a:lstStyle/>
          <a:p>
            <a:pPr algn="l" indent="0" marL="0">
              <a:lnSpc>
                <a:spcPts val="2000"/>
              </a:lnSpc>
              <a:buNone/>
            </a:pPr>
            <a:r>
              <a:rPr lang="en-US" sz="1600" dirty="0">
                <a:solidFill>
                  <a:srgbClr val="3C3939"/>
                </a:solidFill>
                <a:latin typeface="Raleway" pitchFamily="34" charset="0"/>
                <a:ea typeface="Raleway" pitchFamily="34" charset="-122"/>
                <a:cs typeface="Raleway" pitchFamily="34" charset="-120"/>
              </a:rPr>
              <a:t>Stakeholder Communication</a:t>
            </a:r>
            <a:endParaRPr lang="en-US" sz="1600" dirty="0"/>
          </a:p>
        </p:txBody>
      </p:sp>
      <p:sp>
        <p:nvSpPr>
          <p:cNvPr id="29" name="Text 22"/>
          <p:cNvSpPr/>
          <p:nvPr/>
        </p:nvSpPr>
        <p:spPr>
          <a:xfrm>
            <a:off x="9065300" y="5470803"/>
            <a:ext cx="4748213" cy="261342"/>
          </a:xfrm>
          <a:prstGeom prst="rect">
            <a:avLst/>
          </a:prstGeom>
          <a:noFill/>
          <a:ln/>
        </p:spPr>
        <p:txBody>
          <a:bodyPr wrap="none" lIns="0" tIns="0" rIns="0" bIns="0" rtlCol="0" anchor="t"/>
          <a:lstStyle/>
          <a:p>
            <a:pPr algn="l" indent="0" marL="0">
              <a:lnSpc>
                <a:spcPts val="2050"/>
              </a:lnSpc>
              <a:buNone/>
            </a:pPr>
            <a:r>
              <a:rPr lang="en-US" sz="1250" dirty="0">
                <a:solidFill>
                  <a:srgbClr val="3C3939"/>
                </a:solidFill>
                <a:latin typeface="Roboto" pitchFamily="34" charset="0"/>
                <a:ea typeface="Roboto" pitchFamily="34" charset="-122"/>
                <a:cs typeface="Roboto" pitchFamily="34" charset="-120"/>
              </a:rPr>
              <a:t>Non-technical decision-makers can evaluate system performance</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45619"/>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Raleway" pitchFamily="34" charset="0"/>
                <a:ea typeface="Raleway" pitchFamily="34" charset="-122"/>
                <a:cs typeface="Raleway" pitchFamily="34" charset="-120"/>
              </a:rPr>
              <a:t>The Critical Challenge: Emergency Response in Urban India</a:t>
            </a:r>
            <a:endParaRPr lang="en-US" sz="3900" dirty="0"/>
          </a:p>
        </p:txBody>
      </p:sp>
      <p:sp>
        <p:nvSpPr>
          <p:cNvPr id="3" name="Text 1"/>
          <p:cNvSpPr/>
          <p:nvPr/>
        </p:nvSpPr>
        <p:spPr>
          <a:xfrm>
            <a:off x="793790" y="288178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Raleway" pitchFamily="34" charset="0"/>
                <a:ea typeface="Raleway" pitchFamily="34" charset="-122"/>
                <a:cs typeface="Raleway" pitchFamily="34" charset="-120"/>
              </a:rPr>
              <a:t>The Problem</a:t>
            </a:r>
            <a:endParaRPr lang="en-US" sz="2300" dirty="0"/>
          </a:p>
        </p:txBody>
      </p:sp>
      <p:sp>
        <p:nvSpPr>
          <p:cNvPr id="4" name="Text 2"/>
          <p:cNvSpPr/>
          <p:nvPr/>
        </p:nvSpPr>
        <p:spPr>
          <a:xfrm>
            <a:off x="793790" y="3452217"/>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Emergency response time is critical in densely populated urban centres like New Delhi. Lives hang in the balance with every passing second, yet the capital faces significant challenges that delay crucial medical and fire response services.</a:t>
            </a:r>
            <a:endParaRPr lang="en-US" sz="1550" dirty="0"/>
          </a:p>
        </p:txBody>
      </p:sp>
      <p:sp>
        <p:nvSpPr>
          <p:cNvPr id="5" name="Text 3"/>
          <p:cNvSpPr/>
          <p:nvPr/>
        </p:nvSpPr>
        <p:spPr>
          <a:xfrm>
            <a:off x="793790" y="490097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Severe traffic congestion across major arterial roads</a:t>
            </a:r>
            <a:endParaRPr lang="en-US" sz="1550" dirty="0"/>
          </a:p>
        </p:txBody>
      </p:sp>
      <p:sp>
        <p:nvSpPr>
          <p:cNvPr id="6" name="Text 4"/>
          <p:cNvSpPr/>
          <p:nvPr/>
        </p:nvSpPr>
        <p:spPr>
          <a:xfrm>
            <a:off x="793790" y="5287923"/>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Poor connectivity between emergency facilities and incident locations</a:t>
            </a:r>
            <a:endParaRPr lang="en-US" sz="1550" dirty="0"/>
          </a:p>
        </p:txBody>
      </p:sp>
      <p:sp>
        <p:nvSpPr>
          <p:cNvPr id="7" name="Text 5"/>
          <p:cNvSpPr/>
          <p:nvPr/>
        </p:nvSpPr>
        <p:spPr>
          <a:xfrm>
            <a:off x="793790" y="599241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Inefficient manual decision-making during high-pressure emergencies</a:t>
            </a:r>
            <a:endParaRPr lang="en-US" sz="1550" dirty="0"/>
          </a:p>
        </p:txBody>
      </p:sp>
      <p:sp>
        <p:nvSpPr>
          <p:cNvPr id="8" name="Text 6"/>
          <p:cNvSpPr/>
          <p:nvPr/>
        </p:nvSpPr>
        <p:spPr>
          <a:xfrm>
            <a:off x="793790" y="669690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Suboptimal facility selection leading to delayed response</a:t>
            </a:r>
            <a:endParaRPr lang="en-US" sz="1550" dirty="0"/>
          </a:p>
        </p:txBody>
      </p:sp>
      <p:sp>
        <p:nvSpPr>
          <p:cNvPr id="9" name="Text 7"/>
          <p:cNvSpPr/>
          <p:nvPr/>
        </p:nvSpPr>
        <p:spPr>
          <a:xfrm>
            <a:off x="7564874" y="288178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Raleway" pitchFamily="34" charset="0"/>
                <a:ea typeface="Raleway" pitchFamily="34" charset="-122"/>
                <a:cs typeface="Raleway" pitchFamily="34" charset="-120"/>
              </a:rPr>
              <a:t>Our Solution</a:t>
            </a:r>
            <a:endParaRPr lang="en-US" sz="2300" dirty="0"/>
          </a:p>
        </p:txBody>
      </p:sp>
      <p:sp>
        <p:nvSpPr>
          <p:cNvPr id="10" name="Text 8"/>
          <p:cNvSpPr/>
          <p:nvPr/>
        </p:nvSpPr>
        <p:spPr>
          <a:xfrm>
            <a:off x="7564874" y="3452217"/>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Design an intelligent automated system that transforms emergency dispatch through algorithmic optimization:</a:t>
            </a:r>
            <a:endParaRPr lang="en-US" sz="1550" dirty="0"/>
          </a:p>
        </p:txBody>
      </p:sp>
      <p:sp>
        <p:nvSpPr>
          <p:cNvPr id="11" name="Text 9"/>
          <p:cNvSpPr/>
          <p:nvPr/>
        </p:nvSpPr>
        <p:spPr>
          <a:xfrm>
            <a:off x="7564874" y="4265890"/>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Automatically identifies the fastest route considering real-time conditions</a:t>
            </a:r>
            <a:endParaRPr lang="en-US" sz="1550" dirty="0"/>
          </a:p>
        </p:txBody>
      </p:sp>
      <p:sp>
        <p:nvSpPr>
          <p:cNvPr id="12" name="Text 10"/>
          <p:cNvSpPr/>
          <p:nvPr/>
        </p:nvSpPr>
        <p:spPr>
          <a:xfrm>
            <a:off x="7564874" y="4970383"/>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Selects the nearest suitable emergency facility based on incident type</a:t>
            </a:r>
            <a:endParaRPr lang="en-US" sz="1550" dirty="0"/>
          </a:p>
        </p:txBody>
      </p:sp>
      <p:sp>
        <p:nvSpPr>
          <p:cNvPr id="13" name="Text 11"/>
          <p:cNvSpPr/>
          <p:nvPr/>
        </p:nvSpPr>
        <p:spPr>
          <a:xfrm>
            <a:off x="7564874" y="567487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Prioritises critical incidents using severity-based queuing</a:t>
            </a:r>
            <a:endParaRPr lang="en-US" sz="1550" dirty="0"/>
          </a:p>
        </p:txBody>
      </p:sp>
      <p:sp>
        <p:nvSpPr>
          <p:cNvPr id="14" name="Text 12"/>
          <p:cNvSpPr/>
          <p:nvPr/>
        </p:nvSpPr>
        <p:spPr>
          <a:xfrm>
            <a:off x="7564874" y="606182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Eliminates human error in time-sensitive decisions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58998" y="605552"/>
            <a:ext cx="8026003" cy="873443"/>
          </a:xfrm>
          <a:prstGeom prst="rect">
            <a:avLst/>
          </a:prstGeom>
          <a:noFill/>
          <a:ln/>
        </p:spPr>
        <p:txBody>
          <a:bodyPr wrap="square" lIns="0" tIns="0" rIns="0" bIns="0" rtlCol="0" anchor="t"/>
          <a:lstStyle/>
          <a:p>
            <a:pPr algn="l" indent="0" marL="0">
              <a:lnSpc>
                <a:spcPts val="3400"/>
              </a:lnSpc>
              <a:buNone/>
            </a:pPr>
            <a:r>
              <a:rPr lang="en-US" sz="2750" dirty="0">
                <a:solidFill>
                  <a:srgbClr val="1B1B27"/>
                </a:solidFill>
                <a:latin typeface="Raleway" pitchFamily="34" charset="0"/>
                <a:ea typeface="Raleway" pitchFamily="34" charset="-122"/>
                <a:cs typeface="Raleway" pitchFamily="34" charset="-120"/>
              </a:rPr>
              <a:t>Project Objectives: Building a Smart Emergency System</a:t>
            </a:r>
            <a:endParaRPr lang="en-US" sz="2750" dirty="0"/>
          </a:p>
        </p:txBody>
      </p:sp>
      <p:sp>
        <p:nvSpPr>
          <p:cNvPr id="4" name="Shape 1"/>
          <p:cNvSpPr/>
          <p:nvPr/>
        </p:nvSpPr>
        <p:spPr>
          <a:xfrm>
            <a:off x="558998" y="1688544"/>
            <a:ext cx="8026003" cy="1379101"/>
          </a:xfrm>
          <a:prstGeom prst="roundRect">
            <a:avLst>
              <a:gd name="adj" fmla="val 4256"/>
            </a:avLst>
          </a:prstGeom>
          <a:solidFill>
            <a:srgbClr val="E1E1EA"/>
          </a:solidFill>
          <a:ln w="7620">
            <a:solidFill>
              <a:srgbClr val="C7C7D0"/>
            </a:solidFill>
            <a:prstDash val="solid"/>
          </a:ln>
        </p:spPr>
      </p:sp>
      <p:sp>
        <p:nvSpPr>
          <p:cNvPr id="5" name="Shape 2"/>
          <p:cNvSpPr/>
          <p:nvPr/>
        </p:nvSpPr>
        <p:spPr>
          <a:xfrm>
            <a:off x="706279" y="1835825"/>
            <a:ext cx="419219" cy="419219"/>
          </a:xfrm>
          <a:prstGeom prst="roundRect">
            <a:avLst>
              <a:gd name="adj" fmla="val 21809807"/>
            </a:avLst>
          </a:prstGeom>
          <a:solidFill>
            <a:srgbClr val="1B1B27"/>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531" y="1951077"/>
            <a:ext cx="188595" cy="188595"/>
          </a:xfrm>
          <a:prstGeom prst="rect">
            <a:avLst/>
          </a:prstGeom>
        </p:spPr>
      </p:pic>
      <p:sp>
        <p:nvSpPr>
          <p:cNvPr id="7" name="Text 3"/>
          <p:cNvSpPr/>
          <p:nvPr/>
        </p:nvSpPr>
        <p:spPr>
          <a:xfrm>
            <a:off x="706279" y="2394704"/>
            <a:ext cx="1924645" cy="218242"/>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Graph-Based Modelling</a:t>
            </a:r>
            <a:endParaRPr lang="en-US" sz="1350" dirty="0"/>
          </a:p>
        </p:txBody>
      </p:sp>
      <p:sp>
        <p:nvSpPr>
          <p:cNvPr id="8" name="Text 4"/>
          <p:cNvSpPr/>
          <p:nvPr/>
        </p:nvSpPr>
        <p:spPr>
          <a:xfrm>
            <a:off x="706279" y="2696766"/>
            <a:ext cx="7731443" cy="223599"/>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Represent New Delhi's complex road network as a weighted graph structure, enabling efficient pathfinding algorithms</a:t>
            </a:r>
            <a:endParaRPr lang="en-US" sz="1100" dirty="0"/>
          </a:p>
        </p:txBody>
      </p:sp>
      <p:sp>
        <p:nvSpPr>
          <p:cNvPr id="9" name="Shape 5"/>
          <p:cNvSpPr/>
          <p:nvPr/>
        </p:nvSpPr>
        <p:spPr>
          <a:xfrm>
            <a:off x="558998" y="3207306"/>
            <a:ext cx="8026003" cy="1379101"/>
          </a:xfrm>
          <a:prstGeom prst="roundRect">
            <a:avLst>
              <a:gd name="adj" fmla="val 4256"/>
            </a:avLst>
          </a:prstGeom>
          <a:solidFill>
            <a:srgbClr val="E1E1EA"/>
          </a:solidFill>
          <a:ln w="7620">
            <a:solidFill>
              <a:srgbClr val="C7C7D0"/>
            </a:solidFill>
            <a:prstDash val="solid"/>
          </a:ln>
        </p:spPr>
      </p:sp>
      <p:sp>
        <p:nvSpPr>
          <p:cNvPr id="10" name="Shape 6"/>
          <p:cNvSpPr/>
          <p:nvPr/>
        </p:nvSpPr>
        <p:spPr>
          <a:xfrm>
            <a:off x="706279" y="3354586"/>
            <a:ext cx="419219" cy="419219"/>
          </a:xfrm>
          <a:prstGeom prst="roundRect">
            <a:avLst>
              <a:gd name="adj" fmla="val 21809807"/>
            </a:avLst>
          </a:prstGeom>
          <a:solidFill>
            <a:srgbClr val="1B1B27"/>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531" y="3469838"/>
            <a:ext cx="188595" cy="188595"/>
          </a:xfrm>
          <a:prstGeom prst="rect">
            <a:avLst/>
          </a:prstGeom>
        </p:spPr>
      </p:pic>
      <p:sp>
        <p:nvSpPr>
          <p:cNvPr id="12" name="Text 7"/>
          <p:cNvSpPr/>
          <p:nvPr/>
        </p:nvSpPr>
        <p:spPr>
          <a:xfrm>
            <a:off x="706279" y="3913465"/>
            <a:ext cx="1746885" cy="218242"/>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Algorithmic Dispatch</a:t>
            </a:r>
            <a:endParaRPr lang="en-US" sz="1350" dirty="0"/>
          </a:p>
        </p:txBody>
      </p:sp>
      <p:sp>
        <p:nvSpPr>
          <p:cNvPr id="13" name="Text 8"/>
          <p:cNvSpPr/>
          <p:nvPr/>
        </p:nvSpPr>
        <p:spPr>
          <a:xfrm>
            <a:off x="706279" y="4215527"/>
            <a:ext cx="7731443" cy="223599"/>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Apply advanced DSA concepts including Dijkstra's algorithm, priority queues, and dynamic programming for optimal routing</a:t>
            </a:r>
            <a:endParaRPr lang="en-US" sz="1100" dirty="0"/>
          </a:p>
        </p:txBody>
      </p:sp>
      <p:sp>
        <p:nvSpPr>
          <p:cNvPr id="14" name="Shape 9"/>
          <p:cNvSpPr/>
          <p:nvPr/>
        </p:nvSpPr>
        <p:spPr>
          <a:xfrm>
            <a:off x="558998" y="4726067"/>
            <a:ext cx="8026003" cy="1379101"/>
          </a:xfrm>
          <a:prstGeom prst="roundRect">
            <a:avLst>
              <a:gd name="adj" fmla="val 4256"/>
            </a:avLst>
          </a:prstGeom>
          <a:solidFill>
            <a:srgbClr val="E1E1EA"/>
          </a:solidFill>
          <a:ln w="7620">
            <a:solidFill>
              <a:srgbClr val="C7C7D0"/>
            </a:solidFill>
            <a:prstDash val="solid"/>
          </a:ln>
        </p:spPr>
      </p:sp>
      <p:sp>
        <p:nvSpPr>
          <p:cNvPr id="15" name="Shape 10"/>
          <p:cNvSpPr/>
          <p:nvPr/>
        </p:nvSpPr>
        <p:spPr>
          <a:xfrm>
            <a:off x="706279" y="4873347"/>
            <a:ext cx="419219" cy="419219"/>
          </a:xfrm>
          <a:prstGeom prst="roundRect">
            <a:avLst>
              <a:gd name="adj" fmla="val 21809807"/>
            </a:avLst>
          </a:prstGeom>
          <a:solidFill>
            <a:srgbClr val="1B1B27"/>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531" y="4988600"/>
            <a:ext cx="188595" cy="188595"/>
          </a:xfrm>
          <a:prstGeom prst="rect">
            <a:avLst/>
          </a:prstGeom>
        </p:spPr>
      </p:pic>
      <p:sp>
        <p:nvSpPr>
          <p:cNvPr id="17" name="Text 11"/>
          <p:cNvSpPr/>
          <p:nvPr/>
        </p:nvSpPr>
        <p:spPr>
          <a:xfrm>
            <a:off x="706279" y="5432227"/>
            <a:ext cx="1746885" cy="218242"/>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Congestion Analysis</a:t>
            </a:r>
            <a:endParaRPr lang="en-US" sz="1350" dirty="0"/>
          </a:p>
        </p:txBody>
      </p:sp>
      <p:sp>
        <p:nvSpPr>
          <p:cNvPr id="18" name="Text 12"/>
          <p:cNvSpPr/>
          <p:nvPr/>
        </p:nvSpPr>
        <p:spPr>
          <a:xfrm>
            <a:off x="706279" y="5734288"/>
            <a:ext cx="7731443" cy="223599"/>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Analyse traffic patterns and emergency coverage to identify bottlenecks and improve infrastructure planning</a:t>
            </a:r>
            <a:endParaRPr lang="en-US" sz="1100" dirty="0"/>
          </a:p>
        </p:txBody>
      </p:sp>
      <p:sp>
        <p:nvSpPr>
          <p:cNvPr id="19" name="Shape 13"/>
          <p:cNvSpPr/>
          <p:nvPr/>
        </p:nvSpPr>
        <p:spPr>
          <a:xfrm>
            <a:off x="558998" y="6244828"/>
            <a:ext cx="8026003" cy="1379101"/>
          </a:xfrm>
          <a:prstGeom prst="roundRect">
            <a:avLst>
              <a:gd name="adj" fmla="val 4256"/>
            </a:avLst>
          </a:prstGeom>
          <a:solidFill>
            <a:srgbClr val="E1E1EA"/>
          </a:solidFill>
          <a:ln w="7620">
            <a:solidFill>
              <a:srgbClr val="C7C7D0"/>
            </a:solidFill>
            <a:prstDash val="solid"/>
          </a:ln>
        </p:spPr>
      </p:sp>
      <p:sp>
        <p:nvSpPr>
          <p:cNvPr id="20" name="Shape 14"/>
          <p:cNvSpPr/>
          <p:nvPr/>
        </p:nvSpPr>
        <p:spPr>
          <a:xfrm>
            <a:off x="706279" y="6392108"/>
            <a:ext cx="419219" cy="419219"/>
          </a:xfrm>
          <a:prstGeom prst="roundRect">
            <a:avLst>
              <a:gd name="adj" fmla="val 21809807"/>
            </a:avLst>
          </a:prstGeom>
          <a:solidFill>
            <a:srgbClr val="1B1B27"/>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1531" y="6507361"/>
            <a:ext cx="188595" cy="188595"/>
          </a:xfrm>
          <a:prstGeom prst="rect">
            <a:avLst/>
          </a:prstGeom>
        </p:spPr>
      </p:pic>
      <p:sp>
        <p:nvSpPr>
          <p:cNvPr id="22" name="Text 15"/>
          <p:cNvSpPr/>
          <p:nvPr/>
        </p:nvSpPr>
        <p:spPr>
          <a:xfrm>
            <a:off x="706279" y="6950988"/>
            <a:ext cx="1746885" cy="218242"/>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Visual Intelligence</a:t>
            </a:r>
            <a:endParaRPr lang="en-US" sz="1350" dirty="0"/>
          </a:p>
        </p:txBody>
      </p:sp>
      <p:sp>
        <p:nvSpPr>
          <p:cNvPr id="23" name="Text 16"/>
          <p:cNvSpPr/>
          <p:nvPr/>
        </p:nvSpPr>
        <p:spPr>
          <a:xfrm>
            <a:off x="706279" y="7253049"/>
            <a:ext cx="7731443" cy="223599"/>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Create comprehensive visualizations of emergency routes, facility locations, and system performance metrics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6738" y="389692"/>
            <a:ext cx="5553432" cy="442913"/>
          </a:xfrm>
          <a:prstGeom prst="rect">
            <a:avLst/>
          </a:prstGeom>
          <a:noFill/>
          <a:ln/>
        </p:spPr>
        <p:txBody>
          <a:bodyPr wrap="none" lIns="0" tIns="0" rIns="0" bIns="0" rtlCol="0" anchor="t"/>
          <a:lstStyle/>
          <a:p>
            <a:pPr algn="l" indent="0" marL="0">
              <a:lnSpc>
                <a:spcPts val="3450"/>
              </a:lnSpc>
              <a:buNone/>
            </a:pPr>
            <a:r>
              <a:rPr lang="en-US" sz="2750" dirty="0">
                <a:solidFill>
                  <a:srgbClr val="1B1B27"/>
                </a:solidFill>
                <a:latin typeface="Raleway" pitchFamily="34" charset="0"/>
                <a:ea typeface="Raleway" pitchFamily="34" charset="-122"/>
                <a:cs typeface="Raleway" pitchFamily="34" charset="-120"/>
              </a:rPr>
              <a:t>Comprehensive Dataset Overview</a:t>
            </a:r>
            <a:endParaRPr lang="en-US" sz="2750" dirty="0"/>
          </a:p>
        </p:txBody>
      </p:sp>
      <p:sp>
        <p:nvSpPr>
          <p:cNvPr id="3" name="Text 1"/>
          <p:cNvSpPr/>
          <p:nvPr/>
        </p:nvSpPr>
        <p:spPr>
          <a:xfrm>
            <a:off x="566738" y="1186815"/>
            <a:ext cx="2125623" cy="265628"/>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Raleway" pitchFamily="34" charset="0"/>
                <a:ea typeface="Raleway" pitchFamily="34" charset="-122"/>
                <a:cs typeface="Raleway" pitchFamily="34" charset="-120"/>
              </a:rPr>
              <a:t>Data Sources</a:t>
            </a:r>
            <a:endParaRPr lang="en-US" sz="1650" dirty="0"/>
          </a:p>
        </p:txBody>
      </p:sp>
      <p:sp>
        <p:nvSpPr>
          <p:cNvPr id="4" name="Text 2"/>
          <p:cNvSpPr/>
          <p:nvPr/>
        </p:nvSpPr>
        <p:spPr>
          <a:xfrm>
            <a:off x="566738" y="1594128"/>
            <a:ext cx="7959804" cy="453390"/>
          </a:xfrm>
          <a:prstGeom prst="rect">
            <a:avLst/>
          </a:prstGeom>
          <a:noFill/>
          <a:ln/>
        </p:spPr>
        <p:txBody>
          <a:bodyPr wrap="squar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Our system leverages four carefully curated datasets that provide a realistic simulation of New Delhi's emergency response infrastructure:</a:t>
            </a:r>
            <a:endParaRPr lang="en-US" sz="1100" dirty="0"/>
          </a:p>
        </p:txBody>
      </p:sp>
      <p:sp>
        <p:nvSpPr>
          <p:cNvPr id="5" name="Shape 3"/>
          <p:cNvSpPr/>
          <p:nvPr/>
        </p:nvSpPr>
        <p:spPr>
          <a:xfrm>
            <a:off x="566738" y="2206943"/>
            <a:ext cx="7959804" cy="903684"/>
          </a:xfrm>
          <a:prstGeom prst="roundRect">
            <a:avLst>
              <a:gd name="adj" fmla="val 8095"/>
            </a:avLst>
          </a:prstGeom>
          <a:solidFill>
            <a:srgbClr val="FFFFFF">
              <a:alpha val="95000"/>
            </a:srgbClr>
          </a:solidFill>
          <a:ln w="15240">
            <a:solidFill>
              <a:srgbClr val="C7C7D0"/>
            </a:solidFill>
            <a:prstDash val="solid"/>
          </a:ln>
        </p:spPr>
      </p:sp>
      <p:sp>
        <p:nvSpPr>
          <p:cNvPr id="6" name="Shape 4"/>
          <p:cNvSpPr/>
          <p:nvPr/>
        </p:nvSpPr>
        <p:spPr>
          <a:xfrm>
            <a:off x="551498" y="2206943"/>
            <a:ext cx="60960" cy="903684"/>
          </a:xfrm>
          <a:prstGeom prst="roundRect">
            <a:avLst>
              <a:gd name="adj" fmla="val 97637"/>
            </a:avLst>
          </a:prstGeom>
          <a:solidFill>
            <a:srgbClr val="1B1B27"/>
          </a:solidFill>
          <a:ln/>
        </p:spPr>
      </p:sp>
      <p:sp>
        <p:nvSpPr>
          <p:cNvPr id="7" name="Text 5"/>
          <p:cNvSpPr/>
          <p:nvPr/>
        </p:nvSpPr>
        <p:spPr>
          <a:xfrm>
            <a:off x="769382" y="2363867"/>
            <a:ext cx="1771293" cy="221456"/>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locations.csv</a:t>
            </a:r>
            <a:endParaRPr lang="en-US" sz="1350" dirty="0"/>
          </a:p>
        </p:txBody>
      </p:sp>
      <p:sp>
        <p:nvSpPr>
          <p:cNvPr id="8" name="Text 6"/>
          <p:cNvSpPr/>
          <p:nvPr/>
        </p:nvSpPr>
        <p:spPr>
          <a:xfrm>
            <a:off x="769382" y="2727008"/>
            <a:ext cx="7600236"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City locations serving as nodes in our network graph, representing key areas across New Delhi</a:t>
            </a:r>
            <a:endParaRPr lang="en-US" sz="1100" dirty="0"/>
          </a:p>
        </p:txBody>
      </p:sp>
      <p:sp>
        <p:nvSpPr>
          <p:cNvPr id="9" name="Shape 7"/>
          <p:cNvSpPr/>
          <p:nvPr/>
        </p:nvSpPr>
        <p:spPr>
          <a:xfrm>
            <a:off x="566738" y="3252311"/>
            <a:ext cx="7959804" cy="903684"/>
          </a:xfrm>
          <a:prstGeom prst="roundRect">
            <a:avLst>
              <a:gd name="adj" fmla="val 8095"/>
            </a:avLst>
          </a:prstGeom>
          <a:solidFill>
            <a:srgbClr val="FFFFFF">
              <a:alpha val="95000"/>
            </a:srgbClr>
          </a:solidFill>
          <a:ln w="15240">
            <a:solidFill>
              <a:srgbClr val="C7C7D0"/>
            </a:solidFill>
            <a:prstDash val="solid"/>
          </a:ln>
        </p:spPr>
      </p:sp>
      <p:sp>
        <p:nvSpPr>
          <p:cNvPr id="10" name="Shape 8"/>
          <p:cNvSpPr/>
          <p:nvPr/>
        </p:nvSpPr>
        <p:spPr>
          <a:xfrm>
            <a:off x="551498" y="3252311"/>
            <a:ext cx="60960" cy="903684"/>
          </a:xfrm>
          <a:prstGeom prst="roundRect">
            <a:avLst>
              <a:gd name="adj" fmla="val 97637"/>
            </a:avLst>
          </a:prstGeom>
          <a:solidFill>
            <a:srgbClr val="1B1B27"/>
          </a:solidFill>
          <a:ln/>
        </p:spPr>
      </p:sp>
      <p:sp>
        <p:nvSpPr>
          <p:cNvPr id="11" name="Text 9"/>
          <p:cNvSpPr/>
          <p:nvPr/>
        </p:nvSpPr>
        <p:spPr>
          <a:xfrm>
            <a:off x="769382" y="3409236"/>
            <a:ext cx="1771293" cy="221456"/>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roads.csv</a:t>
            </a:r>
            <a:endParaRPr lang="en-US" sz="1350" dirty="0"/>
          </a:p>
        </p:txBody>
      </p:sp>
      <p:sp>
        <p:nvSpPr>
          <p:cNvPr id="12" name="Text 10"/>
          <p:cNvSpPr/>
          <p:nvPr/>
        </p:nvSpPr>
        <p:spPr>
          <a:xfrm>
            <a:off x="769382" y="3772376"/>
            <a:ext cx="7600236"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Road connections with distance metrics and traffic delay factors for realistic routing calculations</a:t>
            </a:r>
            <a:endParaRPr lang="en-US" sz="1100" dirty="0"/>
          </a:p>
        </p:txBody>
      </p:sp>
      <p:sp>
        <p:nvSpPr>
          <p:cNvPr id="13" name="Shape 11"/>
          <p:cNvSpPr/>
          <p:nvPr/>
        </p:nvSpPr>
        <p:spPr>
          <a:xfrm>
            <a:off x="566738" y="4297680"/>
            <a:ext cx="7959804" cy="903684"/>
          </a:xfrm>
          <a:prstGeom prst="roundRect">
            <a:avLst>
              <a:gd name="adj" fmla="val 8095"/>
            </a:avLst>
          </a:prstGeom>
          <a:solidFill>
            <a:srgbClr val="FFFFFF">
              <a:alpha val="95000"/>
            </a:srgbClr>
          </a:solidFill>
          <a:ln w="15240">
            <a:solidFill>
              <a:srgbClr val="C7C7D0"/>
            </a:solidFill>
            <a:prstDash val="solid"/>
          </a:ln>
        </p:spPr>
      </p:sp>
      <p:sp>
        <p:nvSpPr>
          <p:cNvPr id="14" name="Shape 12"/>
          <p:cNvSpPr/>
          <p:nvPr/>
        </p:nvSpPr>
        <p:spPr>
          <a:xfrm>
            <a:off x="551498" y="4297680"/>
            <a:ext cx="60960" cy="903684"/>
          </a:xfrm>
          <a:prstGeom prst="roundRect">
            <a:avLst>
              <a:gd name="adj" fmla="val 97637"/>
            </a:avLst>
          </a:prstGeom>
          <a:solidFill>
            <a:srgbClr val="1B1B27"/>
          </a:solidFill>
          <a:ln/>
        </p:spPr>
      </p:sp>
      <p:sp>
        <p:nvSpPr>
          <p:cNvPr id="15" name="Text 13"/>
          <p:cNvSpPr/>
          <p:nvPr/>
        </p:nvSpPr>
        <p:spPr>
          <a:xfrm>
            <a:off x="769382" y="4454604"/>
            <a:ext cx="2132052" cy="221456"/>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emergencies_facilities.csv</a:t>
            </a:r>
            <a:endParaRPr lang="en-US" sz="1350" dirty="0"/>
          </a:p>
        </p:txBody>
      </p:sp>
      <p:sp>
        <p:nvSpPr>
          <p:cNvPr id="16" name="Text 14"/>
          <p:cNvSpPr/>
          <p:nvPr/>
        </p:nvSpPr>
        <p:spPr>
          <a:xfrm>
            <a:off x="769382" y="4817745"/>
            <a:ext cx="7600236"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Complete inventory of hospitals and fire stations with their locations and service capabilities</a:t>
            </a:r>
            <a:endParaRPr lang="en-US" sz="1100" dirty="0"/>
          </a:p>
        </p:txBody>
      </p:sp>
      <p:sp>
        <p:nvSpPr>
          <p:cNvPr id="17" name="Shape 15"/>
          <p:cNvSpPr/>
          <p:nvPr/>
        </p:nvSpPr>
        <p:spPr>
          <a:xfrm>
            <a:off x="566738" y="5343049"/>
            <a:ext cx="7959804" cy="903684"/>
          </a:xfrm>
          <a:prstGeom prst="roundRect">
            <a:avLst>
              <a:gd name="adj" fmla="val 8095"/>
            </a:avLst>
          </a:prstGeom>
          <a:solidFill>
            <a:srgbClr val="FFFFFF">
              <a:alpha val="95000"/>
            </a:srgbClr>
          </a:solidFill>
          <a:ln w="15240">
            <a:solidFill>
              <a:srgbClr val="C7C7D0"/>
            </a:solidFill>
            <a:prstDash val="solid"/>
          </a:ln>
        </p:spPr>
      </p:sp>
      <p:sp>
        <p:nvSpPr>
          <p:cNvPr id="18" name="Shape 16"/>
          <p:cNvSpPr/>
          <p:nvPr/>
        </p:nvSpPr>
        <p:spPr>
          <a:xfrm>
            <a:off x="551498" y="5343049"/>
            <a:ext cx="60960" cy="903684"/>
          </a:xfrm>
          <a:prstGeom prst="roundRect">
            <a:avLst>
              <a:gd name="adj" fmla="val 97637"/>
            </a:avLst>
          </a:prstGeom>
          <a:solidFill>
            <a:srgbClr val="1B1B27"/>
          </a:solidFill>
          <a:ln/>
        </p:spPr>
      </p:sp>
      <p:sp>
        <p:nvSpPr>
          <p:cNvPr id="19" name="Text 17"/>
          <p:cNvSpPr/>
          <p:nvPr/>
        </p:nvSpPr>
        <p:spPr>
          <a:xfrm>
            <a:off x="769382" y="5499973"/>
            <a:ext cx="1771293" cy="221456"/>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incidents_sample.csv</a:t>
            </a:r>
            <a:endParaRPr lang="en-US" sz="1350" dirty="0"/>
          </a:p>
        </p:txBody>
      </p:sp>
      <p:sp>
        <p:nvSpPr>
          <p:cNvPr id="20" name="Text 18"/>
          <p:cNvSpPr/>
          <p:nvPr/>
        </p:nvSpPr>
        <p:spPr>
          <a:xfrm>
            <a:off x="769382" y="5863114"/>
            <a:ext cx="7600236" cy="226695"/>
          </a:xfrm>
          <a:prstGeom prst="rect">
            <a:avLst/>
          </a:prstGeom>
          <a:noFill/>
          <a:ln/>
        </p:spPr>
        <p:txBody>
          <a:bodyPr wrap="none" lIns="0" tIns="0" rIns="0" bIns="0" rtlCol="0" anchor="t"/>
          <a:lstStyle/>
          <a:p>
            <a:pPr algn="l" indent="0" marL="0">
              <a:lnSpc>
                <a:spcPts val="1750"/>
              </a:lnSpc>
              <a:buNone/>
            </a:pPr>
            <a:r>
              <a:rPr lang="en-US" sz="1100" dirty="0">
                <a:solidFill>
                  <a:srgbClr val="3C3939"/>
                </a:solidFill>
                <a:latin typeface="Roboto" pitchFamily="34" charset="0"/>
                <a:ea typeface="Roboto" pitchFamily="34" charset="-122"/>
                <a:cs typeface="Roboto" pitchFamily="34" charset="-120"/>
              </a:rPr>
              <a:t>Emergency incidents categorised by type (medical/fire) and severity levels (high/medium/low)</a:t>
            </a:r>
            <a:endParaRPr lang="en-US" sz="1100" dirty="0"/>
          </a:p>
        </p:txBody>
      </p:sp>
      <p:sp>
        <p:nvSpPr>
          <p:cNvPr id="21" name="Text 19"/>
          <p:cNvSpPr/>
          <p:nvPr/>
        </p:nvSpPr>
        <p:spPr>
          <a:xfrm>
            <a:off x="8879919" y="1186815"/>
            <a:ext cx="2125623" cy="265628"/>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Raleway" pitchFamily="34" charset="0"/>
                <a:ea typeface="Raleway" pitchFamily="34" charset="-122"/>
                <a:cs typeface="Raleway" pitchFamily="34" charset="-120"/>
              </a:rPr>
              <a:t>Coverage Statistics</a:t>
            </a:r>
            <a:endParaRPr lang="en-US" sz="1650" dirty="0"/>
          </a:p>
        </p:txBody>
      </p:sp>
      <p:sp>
        <p:nvSpPr>
          <p:cNvPr id="22" name="Text 20"/>
          <p:cNvSpPr/>
          <p:nvPr/>
        </p:nvSpPr>
        <p:spPr>
          <a:xfrm>
            <a:off x="8879919" y="1682710"/>
            <a:ext cx="5191244" cy="467558"/>
          </a:xfrm>
          <a:prstGeom prst="rect">
            <a:avLst/>
          </a:prstGeom>
          <a:noFill/>
          <a:ln/>
        </p:spPr>
        <p:txBody>
          <a:bodyPr wrap="none" lIns="0" tIns="0" rIns="0" bIns="0" rtlCol="0" anchor="t"/>
          <a:lstStyle/>
          <a:p>
            <a:pPr algn="ctr" indent="0" marL="0">
              <a:lnSpc>
                <a:spcPts val="3650"/>
              </a:lnSpc>
              <a:buNone/>
            </a:pPr>
            <a:r>
              <a:rPr lang="en-US" sz="3650" dirty="0">
                <a:solidFill>
                  <a:srgbClr val="3C3939"/>
                </a:solidFill>
                <a:latin typeface="Raleway" pitchFamily="34" charset="0"/>
                <a:ea typeface="Raleway" pitchFamily="34" charset="-122"/>
                <a:cs typeface="Raleway" pitchFamily="34" charset="-120"/>
              </a:rPr>
              <a:t>20</a:t>
            </a:r>
            <a:endParaRPr lang="en-US" sz="3650" dirty="0"/>
          </a:p>
        </p:txBody>
      </p:sp>
      <p:sp>
        <p:nvSpPr>
          <p:cNvPr id="23" name="Text 21"/>
          <p:cNvSpPr/>
          <p:nvPr/>
        </p:nvSpPr>
        <p:spPr>
          <a:xfrm>
            <a:off x="10589895" y="2327315"/>
            <a:ext cx="1771293" cy="221456"/>
          </a:xfrm>
          <a:prstGeom prst="rect">
            <a:avLst/>
          </a:prstGeom>
          <a:noFill/>
          <a:ln/>
        </p:spPr>
        <p:txBody>
          <a:bodyPr wrap="none" lIns="0" tIns="0" rIns="0" bIns="0" rtlCol="0" anchor="t"/>
          <a:lstStyle/>
          <a:p>
            <a:pPr algn="ctr" indent="0" marL="0">
              <a:lnSpc>
                <a:spcPts val="1700"/>
              </a:lnSpc>
              <a:buNone/>
            </a:pPr>
            <a:r>
              <a:rPr lang="en-US" sz="1350" dirty="0">
                <a:solidFill>
                  <a:srgbClr val="3C3939"/>
                </a:solidFill>
                <a:latin typeface="Raleway" pitchFamily="34" charset="0"/>
                <a:ea typeface="Raleway" pitchFamily="34" charset="-122"/>
                <a:cs typeface="Raleway" pitchFamily="34" charset="-120"/>
              </a:rPr>
              <a:t>Locations</a:t>
            </a:r>
            <a:endParaRPr lang="en-US" sz="1350" dirty="0"/>
          </a:p>
        </p:txBody>
      </p:sp>
      <p:sp>
        <p:nvSpPr>
          <p:cNvPr id="24" name="Text 22"/>
          <p:cNvSpPr/>
          <p:nvPr/>
        </p:nvSpPr>
        <p:spPr>
          <a:xfrm>
            <a:off x="8879919" y="2690455"/>
            <a:ext cx="5191244" cy="226695"/>
          </a:xfrm>
          <a:prstGeom prst="rect">
            <a:avLst/>
          </a:prstGeom>
          <a:noFill/>
          <a:ln/>
        </p:spPr>
        <p:txBody>
          <a:bodyPr wrap="none" lIns="0" tIns="0" rIns="0" bIns="0" rtlCol="0" anchor="t"/>
          <a:lstStyle/>
          <a:p>
            <a:pPr algn="ctr" indent="0" marL="0">
              <a:lnSpc>
                <a:spcPts val="1750"/>
              </a:lnSpc>
              <a:buNone/>
            </a:pPr>
            <a:r>
              <a:rPr lang="en-US" sz="1100" dirty="0">
                <a:solidFill>
                  <a:srgbClr val="3C3939"/>
                </a:solidFill>
                <a:latin typeface="Roboto" pitchFamily="34" charset="0"/>
                <a:ea typeface="Roboto" pitchFamily="34" charset="-122"/>
                <a:cs typeface="Roboto" pitchFamily="34" charset="-120"/>
              </a:rPr>
              <a:t>Strategic nodes across New Delhi</a:t>
            </a:r>
            <a:endParaRPr lang="en-US" sz="1100" dirty="0"/>
          </a:p>
        </p:txBody>
      </p:sp>
      <p:sp>
        <p:nvSpPr>
          <p:cNvPr id="25" name="Text 23"/>
          <p:cNvSpPr/>
          <p:nvPr/>
        </p:nvSpPr>
        <p:spPr>
          <a:xfrm>
            <a:off x="8879919" y="3271361"/>
            <a:ext cx="5191244" cy="467558"/>
          </a:xfrm>
          <a:prstGeom prst="rect">
            <a:avLst/>
          </a:prstGeom>
          <a:noFill/>
          <a:ln/>
        </p:spPr>
        <p:txBody>
          <a:bodyPr wrap="none" lIns="0" tIns="0" rIns="0" bIns="0" rtlCol="0" anchor="t"/>
          <a:lstStyle/>
          <a:p>
            <a:pPr algn="ctr" indent="0" marL="0">
              <a:lnSpc>
                <a:spcPts val="3650"/>
              </a:lnSpc>
              <a:buNone/>
            </a:pPr>
            <a:r>
              <a:rPr lang="en-US" sz="3650" dirty="0">
                <a:solidFill>
                  <a:srgbClr val="3C3939"/>
                </a:solidFill>
                <a:latin typeface="Raleway" pitchFamily="34" charset="0"/>
                <a:ea typeface="Raleway" pitchFamily="34" charset="-122"/>
                <a:cs typeface="Raleway" pitchFamily="34" charset="-120"/>
              </a:rPr>
              <a:t>20</a:t>
            </a:r>
            <a:endParaRPr lang="en-US" sz="3650" dirty="0"/>
          </a:p>
        </p:txBody>
      </p:sp>
      <p:sp>
        <p:nvSpPr>
          <p:cNvPr id="26" name="Text 24"/>
          <p:cNvSpPr/>
          <p:nvPr/>
        </p:nvSpPr>
        <p:spPr>
          <a:xfrm>
            <a:off x="10589895" y="3915966"/>
            <a:ext cx="1771293" cy="221456"/>
          </a:xfrm>
          <a:prstGeom prst="rect">
            <a:avLst/>
          </a:prstGeom>
          <a:noFill/>
          <a:ln/>
        </p:spPr>
        <p:txBody>
          <a:bodyPr wrap="none" lIns="0" tIns="0" rIns="0" bIns="0" rtlCol="0" anchor="t"/>
          <a:lstStyle/>
          <a:p>
            <a:pPr algn="ctr" indent="0" marL="0">
              <a:lnSpc>
                <a:spcPts val="1700"/>
              </a:lnSpc>
              <a:buNone/>
            </a:pPr>
            <a:r>
              <a:rPr lang="en-US" sz="1350" dirty="0">
                <a:solidFill>
                  <a:srgbClr val="3C3939"/>
                </a:solidFill>
                <a:latin typeface="Raleway" pitchFamily="34" charset="0"/>
                <a:ea typeface="Raleway" pitchFamily="34" charset="-122"/>
                <a:cs typeface="Raleway" pitchFamily="34" charset="-120"/>
              </a:rPr>
              <a:t>Road Links</a:t>
            </a:r>
            <a:endParaRPr lang="en-US" sz="1350" dirty="0"/>
          </a:p>
        </p:txBody>
      </p:sp>
      <p:sp>
        <p:nvSpPr>
          <p:cNvPr id="27" name="Text 25"/>
          <p:cNvSpPr/>
          <p:nvPr/>
        </p:nvSpPr>
        <p:spPr>
          <a:xfrm>
            <a:off x="8879919" y="4279106"/>
            <a:ext cx="5191244" cy="226695"/>
          </a:xfrm>
          <a:prstGeom prst="rect">
            <a:avLst/>
          </a:prstGeom>
          <a:noFill/>
          <a:ln/>
        </p:spPr>
        <p:txBody>
          <a:bodyPr wrap="none" lIns="0" tIns="0" rIns="0" bIns="0" rtlCol="0" anchor="t"/>
          <a:lstStyle/>
          <a:p>
            <a:pPr algn="ctr" indent="0" marL="0">
              <a:lnSpc>
                <a:spcPts val="1750"/>
              </a:lnSpc>
              <a:buNone/>
            </a:pPr>
            <a:r>
              <a:rPr lang="en-US" sz="1100" dirty="0">
                <a:solidFill>
                  <a:srgbClr val="3C3939"/>
                </a:solidFill>
                <a:latin typeface="Roboto" pitchFamily="34" charset="0"/>
                <a:ea typeface="Roboto" pitchFamily="34" charset="-122"/>
                <a:cs typeface="Roboto" pitchFamily="34" charset="-120"/>
              </a:rPr>
              <a:t>Connections between locations</a:t>
            </a:r>
            <a:endParaRPr lang="en-US" sz="1100" dirty="0"/>
          </a:p>
        </p:txBody>
      </p:sp>
      <p:sp>
        <p:nvSpPr>
          <p:cNvPr id="28" name="Text 26"/>
          <p:cNvSpPr/>
          <p:nvPr/>
        </p:nvSpPr>
        <p:spPr>
          <a:xfrm>
            <a:off x="8879919" y="4860012"/>
            <a:ext cx="5191244" cy="467558"/>
          </a:xfrm>
          <a:prstGeom prst="rect">
            <a:avLst/>
          </a:prstGeom>
          <a:noFill/>
          <a:ln/>
        </p:spPr>
        <p:txBody>
          <a:bodyPr wrap="none" lIns="0" tIns="0" rIns="0" bIns="0" rtlCol="0" anchor="t"/>
          <a:lstStyle/>
          <a:p>
            <a:pPr algn="ctr" indent="0" marL="0">
              <a:lnSpc>
                <a:spcPts val="3650"/>
              </a:lnSpc>
              <a:buNone/>
            </a:pPr>
            <a:r>
              <a:rPr lang="en-US" sz="3650" dirty="0">
                <a:solidFill>
                  <a:srgbClr val="3C3939"/>
                </a:solidFill>
                <a:latin typeface="Raleway" pitchFamily="34" charset="0"/>
                <a:ea typeface="Raleway" pitchFamily="34" charset="-122"/>
                <a:cs typeface="Raleway" pitchFamily="34" charset="-120"/>
              </a:rPr>
              <a:t>2</a:t>
            </a:r>
            <a:endParaRPr lang="en-US" sz="3650" dirty="0"/>
          </a:p>
        </p:txBody>
      </p:sp>
      <p:sp>
        <p:nvSpPr>
          <p:cNvPr id="29" name="Text 27"/>
          <p:cNvSpPr/>
          <p:nvPr/>
        </p:nvSpPr>
        <p:spPr>
          <a:xfrm>
            <a:off x="10589895" y="5504617"/>
            <a:ext cx="1771293" cy="221456"/>
          </a:xfrm>
          <a:prstGeom prst="rect">
            <a:avLst/>
          </a:prstGeom>
          <a:noFill/>
          <a:ln/>
        </p:spPr>
        <p:txBody>
          <a:bodyPr wrap="none" lIns="0" tIns="0" rIns="0" bIns="0" rtlCol="0" anchor="t"/>
          <a:lstStyle/>
          <a:p>
            <a:pPr algn="ctr" indent="0" marL="0">
              <a:lnSpc>
                <a:spcPts val="1700"/>
              </a:lnSpc>
              <a:buNone/>
            </a:pPr>
            <a:r>
              <a:rPr lang="en-US" sz="1350" dirty="0">
                <a:solidFill>
                  <a:srgbClr val="3C3939"/>
                </a:solidFill>
                <a:latin typeface="Raleway" pitchFamily="34" charset="0"/>
                <a:ea typeface="Raleway" pitchFamily="34" charset="-122"/>
                <a:cs typeface="Raleway" pitchFamily="34" charset="-120"/>
              </a:rPr>
              <a:t>Facility Types</a:t>
            </a:r>
            <a:endParaRPr lang="en-US" sz="1350" dirty="0"/>
          </a:p>
        </p:txBody>
      </p:sp>
      <p:sp>
        <p:nvSpPr>
          <p:cNvPr id="30" name="Text 28"/>
          <p:cNvSpPr/>
          <p:nvPr/>
        </p:nvSpPr>
        <p:spPr>
          <a:xfrm>
            <a:off x="8879919" y="5867757"/>
            <a:ext cx="5191244" cy="226695"/>
          </a:xfrm>
          <a:prstGeom prst="rect">
            <a:avLst/>
          </a:prstGeom>
          <a:noFill/>
          <a:ln/>
        </p:spPr>
        <p:txBody>
          <a:bodyPr wrap="none" lIns="0" tIns="0" rIns="0" bIns="0" rtlCol="0" anchor="t"/>
          <a:lstStyle/>
          <a:p>
            <a:pPr algn="ctr" indent="0" marL="0">
              <a:lnSpc>
                <a:spcPts val="1750"/>
              </a:lnSpc>
              <a:buNone/>
            </a:pPr>
            <a:r>
              <a:rPr lang="en-US" sz="1100" dirty="0">
                <a:solidFill>
                  <a:srgbClr val="3C3939"/>
                </a:solidFill>
                <a:latin typeface="Roboto" pitchFamily="34" charset="0"/>
                <a:ea typeface="Roboto" pitchFamily="34" charset="-122"/>
                <a:cs typeface="Roboto" pitchFamily="34" charset="-120"/>
              </a:rPr>
              <a:t>Hospitals &amp; Fire Stations</a:t>
            </a:r>
            <a:endParaRPr lang="en-US" sz="1100" dirty="0"/>
          </a:p>
        </p:txBody>
      </p:sp>
      <p:sp>
        <p:nvSpPr>
          <p:cNvPr id="31" name="Text 29"/>
          <p:cNvSpPr/>
          <p:nvPr/>
        </p:nvSpPr>
        <p:spPr>
          <a:xfrm>
            <a:off x="8879919" y="6448663"/>
            <a:ext cx="5191244" cy="467558"/>
          </a:xfrm>
          <a:prstGeom prst="rect">
            <a:avLst/>
          </a:prstGeom>
          <a:noFill/>
          <a:ln/>
        </p:spPr>
        <p:txBody>
          <a:bodyPr wrap="none" lIns="0" tIns="0" rIns="0" bIns="0" rtlCol="0" anchor="t"/>
          <a:lstStyle/>
          <a:p>
            <a:pPr algn="ctr" indent="0" marL="0">
              <a:lnSpc>
                <a:spcPts val="3650"/>
              </a:lnSpc>
              <a:buNone/>
            </a:pPr>
            <a:r>
              <a:rPr lang="en-US" sz="3650" dirty="0">
                <a:solidFill>
                  <a:srgbClr val="3C3939"/>
                </a:solidFill>
                <a:latin typeface="Raleway" pitchFamily="34" charset="0"/>
                <a:ea typeface="Raleway" pitchFamily="34" charset="-122"/>
                <a:cs typeface="Raleway" pitchFamily="34" charset="-120"/>
              </a:rPr>
              <a:t>3</a:t>
            </a:r>
            <a:endParaRPr lang="en-US" sz="3650" dirty="0"/>
          </a:p>
        </p:txBody>
      </p:sp>
      <p:sp>
        <p:nvSpPr>
          <p:cNvPr id="32" name="Text 30"/>
          <p:cNvSpPr/>
          <p:nvPr/>
        </p:nvSpPr>
        <p:spPr>
          <a:xfrm>
            <a:off x="10589895" y="7093268"/>
            <a:ext cx="1771293" cy="221456"/>
          </a:xfrm>
          <a:prstGeom prst="rect">
            <a:avLst/>
          </a:prstGeom>
          <a:noFill/>
          <a:ln/>
        </p:spPr>
        <p:txBody>
          <a:bodyPr wrap="none" lIns="0" tIns="0" rIns="0" bIns="0" rtlCol="0" anchor="t"/>
          <a:lstStyle/>
          <a:p>
            <a:pPr algn="ctr" indent="0" marL="0">
              <a:lnSpc>
                <a:spcPts val="1700"/>
              </a:lnSpc>
              <a:buNone/>
            </a:pPr>
            <a:r>
              <a:rPr lang="en-US" sz="1350" dirty="0">
                <a:solidFill>
                  <a:srgbClr val="3C3939"/>
                </a:solidFill>
                <a:latin typeface="Raleway" pitchFamily="34" charset="0"/>
                <a:ea typeface="Raleway" pitchFamily="34" charset="-122"/>
                <a:cs typeface="Raleway" pitchFamily="34" charset="-120"/>
              </a:rPr>
              <a:t>Severity Levels</a:t>
            </a:r>
            <a:endParaRPr lang="en-US" sz="1350" dirty="0"/>
          </a:p>
        </p:txBody>
      </p:sp>
      <p:sp>
        <p:nvSpPr>
          <p:cNvPr id="33" name="Text 31"/>
          <p:cNvSpPr/>
          <p:nvPr/>
        </p:nvSpPr>
        <p:spPr>
          <a:xfrm>
            <a:off x="8879919" y="7456408"/>
            <a:ext cx="5191244" cy="226695"/>
          </a:xfrm>
          <a:prstGeom prst="rect">
            <a:avLst/>
          </a:prstGeom>
          <a:noFill/>
          <a:ln/>
        </p:spPr>
        <p:txBody>
          <a:bodyPr wrap="none" lIns="0" tIns="0" rIns="0" bIns="0" rtlCol="0" anchor="t"/>
          <a:lstStyle/>
          <a:p>
            <a:pPr algn="ctr" indent="0" marL="0">
              <a:lnSpc>
                <a:spcPts val="1750"/>
              </a:lnSpc>
              <a:buNone/>
            </a:pPr>
            <a:r>
              <a:rPr lang="en-US" sz="1100" dirty="0">
                <a:solidFill>
                  <a:srgbClr val="3C3939"/>
                </a:solidFill>
                <a:latin typeface="Roboto" pitchFamily="34" charset="0"/>
                <a:ea typeface="Roboto" pitchFamily="34" charset="-122"/>
                <a:cs typeface="Roboto" pitchFamily="34" charset="-120"/>
              </a:rPr>
              <a:t>High, Medium, Low</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5316" y="431244"/>
            <a:ext cx="7746921" cy="488513"/>
          </a:xfrm>
          <a:prstGeom prst="rect">
            <a:avLst/>
          </a:prstGeom>
          <a:noFill/>
          <a:ln/>
        </p:spPr>
        <p:txBody>
          <a:bodyPr wrap="none" lIns="0" tIns="0" rIns="0" bIns="0" rtlCol="0" anchor="t"/>
          <a:lstStyle/>
          <a:p>
            <a:pPr algn="l" indent="0" marL="0">
              <a:lnSpc>
                <a:spcPts val="3800"/>
              </a:lnSpc>
              <a:buNone/>
            </a:pPr>
            <a:r>
              <a:rPr lang="en-US" sz="3050" dirty="0">
                <a:solidFill>
                  <a:srgbClr val="1B1B27"/>
                </a:solidFill>
                <a:latin typeface="Raleway" pitchFamily="34" charset="0"/>
                <a:ea typeface="Raleway" pitchFamily="34" charset="-122"/>
                <a:cs typeface="Raleway" pitchFamily="34" charset="-120"/>
              </a:rPr>
              <a:t>System Architecture: End-to-End Workflow</a:t>
            </a:r>
            <a:endParaRPr lang="en-US" sz="3050" dirty="0"/>
          </a:p>
        </p:txBody>
      </p:sp>
      <p:pic>
        <p:nvPicPr>
          <p:cNvPr id="3" name="Image 0" descr="preencoded.png">    </p:cNvPr>
          <p:cNvPicPr>
            <a:picLocks noChangeAspect="1"/>
          </p:cNvPicPr>
          <p:nvPr/>
        </p:nvPicPr>
        <p:blipFill>
          <a:blip r:embed="rId1"/>
          <a:stretch>
            <a:fillRect/>
          </a:stretch>
        </p:blipFill>
        <p:spPr>
          <a:xfrm>
            <a:off x="625316" y="1232416"/>
            <a:ext cx="781645" cy="937974"/>
          </a:xfrm>
          <a:prstGeom prst="rect">
            <a:avLst/>
          </a:prstGeom>
        </p:spPr>
      </p:pic>
      <p:sp>
        <p:nvSpPr>
          <p:cNvPr id="4" name="Text 1"/>
          <p:cNvSpPr/>
          <p:nvPr/>
        </p:nvSpPr>
        <p:spPr>
          <a:xfrm>
            <a:off x="1563291" y="1388745"/>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Data Loading</a:t>
            </a:r>
            <a:endParaRPr lang="en-US" sz="1500" dirty="0"/>
          </a:p>
        </p:txBody>
      </p:sp>
      <p:sp>
        <p:nvSpPr>
          <p:cNvPr id="5" name="Text 2"/>
          <p:cNvSpPr/>
          <p:nvPr/>
        </p:nvSpPr>
        <p:spPr>
          <a:xfrm>
            <a:off x="1563291" y="1726644"/>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Import city locations, road networks, facilities, and incident data</a:t>
            </a:r>
            <a:endParaRPr lang="en-US" sz="1200" dirty="0"/>
          </a:p>
        </p:txBody>
      </p:sp>
      <p:pic>
        <p:nvPicPr>
          <p:cNvPr id="6" name="Image 1" descr="preencoded.png">    </p:cNvPr>
          <p:cNvPicPr>
            <a:picLocks noChangeAspect="1"/>
          </p:cNvPicPr>
          <p:nvPr/>
        </p:nvPicPr>
        <p:blipFill>
          <a:blip r:embed="rId2"/>
          <a:stretch>
            <a:fillRect/>
          </a:stretch>
        </p:blipFill>
        <p:spPr>
          <a:xfrm>
            <a:off x="625316" y="2170390"/>
            <a:ext cx="781645" cy="937974"/>
          </a:xfrm>
          <a:prstGeom prst="rect">
            <a:avLst/>
          </a:prstGeom>
        </p:spPr>
      </p:pic>
      <p:sp>
        <p:nvSpPr>
          <p:cNvPr id="7" name="Text 3"/>
          <p:cNvSpPr/>
          <p:nvPr/>
        </p:nvSpPr>
        <p:spPr>
          <a:xfrm>
            <a:off x="1563291" y="2326719"/>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Graph Construction</a:t>
            </a:r>
            <a:endParaRPr lang="en-US" sz="1500" dirty="0"/>
          </a:p>
        </p:txBody>
      </p:sp>
      <p:sp>
        <p:nvSpPr>
          <p:cNvPr id="8" name="Text 4"/>
          <p:cNvSpPr/>
          <p:nvPr/>
        </p:nvSpPr>
        <p:spPr>
          <a:xfrm>
            <a:off x="1563291" y="2664619"/>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Build weighted undirected graph with traffic-adjusted edge weights</a:t>
            </a:r>
            <a:endParaRPr lang="en-US" sz="1200" dirty="0"/>
          </a:p>
        </p:txBody>
      </p:sp>
      <p:pic>
        <p:nvPicPr>
          <p:cNvPr id="9" name="Image 2" descr="preencoded.png">    </p:cNvPr>
          <p:cNvPicPr>
            <a:picLocks noChangeAspect="1"/>
          </p:cNvPicPr>
          <p:nvPr/>
        </p:nvPicPr>
        <p:blipFill>
          <a:blip r:embed="rId3"/>
          <a:stretch>
            <a:fillRect/>
          </a:stretch>
        </p:blipFill>
        <p:spPr>
          <a:xfrm>
            <a:off x="625316" y="3108365"/>
            <a:ext cx="781645" cy="937974"/>
          </a:xfrm>
          <a:prstGeom prst="rect">
            <a:avLst/>
          </a:prstGeom>
        </p:spPr>
      </p:pic>
      <p:sp>
        <p:nvSpPr>
          <p:cNvPr id="10" name="Text 5"/>
          <p:cNvSpPr/>
          <p:nvPr/>
        </p:nvSpPr>
        <p:spPr>
          <a:xfrm>
            <a:off x="1563291" y="3264694"/>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Incident Processing</a:t>
            </a:r>
            <a:endParaRPr lang="en-US" sz="1500" dirty="0"/>
          </a:p>
        </p:txBody>
      </p:sp>
      <p:sp>
        <p:nvSpPr>
          <p:cNvPr id="11" name="Text 6"/>
          <p:cNvSpPr/>
          <p:nvPr/>
        </p:nvSpPr>
        <p:spPr>
          <a:xfrm>
            <a:off x="1563291" y="3602593"/>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Queue and prioritise emergency incidents by severity level</a:t>
            </a:r>
            <a:endParaRPr lang="en-US" sz="1200" dirty="0"/>
          </a:p>
        </p:txBody>
      </p:sp>
      <p:pic>
        <p:nvPicPr>
          <p:cNvPr id="12" name="Image 3" descr="preencoded.png">    </p:cNvPr>
          <p:cNvPicPr>
            <a:picLocks noChangeAspect="1"/>
          </p:cNvPicPr>
          <p:nvPr/>
        </p:nvPicPr>
        <p:blipFill>
          <a:blip r:embed="rId4"/>
          <a:stretch>
            <a:fillRect/>
          </a:stretch>
        </p:blipFill>
        <p:spPr>
          <a:xfrm>
            <a:off x="625316" y="4046339"/>
            <a:ext cx="781645" cy="937974"/>
          </a:xfrm>
          <a:prstGeom prst="rect">
            <a:avLst/>
          </a:prstGeom>
        </p:spPr>
      </p:pic>
      <p:sp>
        <p:nvSpPr>
          <p:cNvPr id="13" name="Text 7"/>
          <p:cNvSpPr/>
          <p:nvPr/>
        </p:nvSpPr>
        <p:spPr>
          <a:xfrm>
            <a:off x="1563291" y="4202668"/>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Facility Filtering</a:t>
            </a:r>
            <a:endParaRPr lang="en-US" sz="1500" dirty="0"/>
          </a:p>
        </p:txBody>
      </p:sp>
      <p:sp>
        <p:nvSpPr>
          <p:cNvPr id="14" name="Text 8"/>
          <p:cNvSpPr/>
          <p:nvPr/>
        </p:nvSpPr>
        <p:spPr>
          <a:xfrm>
            <a:off x="1563291" y="4540568"/>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Identify eligible facilities based on emergency type</a:t>
            </a:r>
            <a:endParaRPr lang="en-US" sz="1200" dirty="0"/>
          </a:p>
        </p:txBody>
      </p:sp>
      <p:pic>
        <p:nvPicPr>
          <p:cNvPr id="15" name="Image 4" descr="preencoded.png">    </p:cNvPr>
          <p:cNvPicPr>
            <a:picLocks noChangeAspect="1"/>
          </p:cNvPicPr>
          <p:nvPr/>
        </p:nvPicPr>
        <p:blipFill>
          <a:blip r:embed="rId5"/>
          <a:stretch>
            <a:fillRect/>
          </a:stretch>
        </p:blipFill>
        <p:spPr>
          <a:xfrm>
            <a:off x="625316" y="4984313"/>
            <a:ext cx="781645" cy="937974"/>
          </a:xfrm>
          <a:prstGeom prst="rect">
            <a:avLst/>
          </a:prstGeom>
        </p:spPr>
      </p:pic>
      <p:sp>
        <p:nvSpPr>
          <p:cNvPr id="16" name="Text 9"/>
          <p:cNvSpPr/>
          <p:nvPr/>
        </p:nvSpPr>
        <p:spPr>
          <a:xfrm>
            <a:off x="1563291" y="5140643"/>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Path Computation</a:t>
            </a:r>
            <a:endParaRPr lang="en-US" sz="1500" dirty="0"/>
          </a:p>
        </p:txBody>
      </p:sp>
      <p:sp>
        <p:nvSpPr>
          <p:cNvPr id="17" name="Text 10"/>
          <p:cNvSpPr/>
          <p:nvPr/>
        </p:nvSpPr>
        <p:spPr>
          <a:xfrm>
            <a:off x="1563291" y="5478542"/>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Run Dijkstra's algorithm to find optimal routes</a:t>
            </a:r>
            <a:endParaRPr lang="en-US" sz="1200" dirty="0"/>
          </a:p>
        </p:txBody>
      </p:sp>
      <p:pic>
        <p:nvPicPr>
          <p:cNvPr id="18" name="Image 5" descr="preencoded.png">    </p:cNvPr>
          <p:cNvPicPr>
            <a:picLocks noChangeAspect="1"/>
          </p:cNvPicPr>
          <p:nvPr/>
        </p:nvPicPr>
        <p:blipFill>
          <a:blip r:embed="rId6"/>
          <a:stretch>
            <a:fillRect/>
          </a:stretch>
        </p:blipFill>
        <p:spPr>
          <a:xfrm>
            <a:off x="625316" y="5922288"/>
            <a:ext cx="781645" cy="937974"/>
          </a:xfrm>
          <a:prstGeom prst="rect">
            <a:avLst/>
          </a:prstGeom>
        </p:spPr>
      </p:pic>
      <p:sp>
        <p:nvSpPr>
          <p:cNvPr id="19" name="Text 11"/>
          <p:cNvSpPr/>
          <p:nvPr/>
        </p:nvSpPr>
        <p:spPr>
          <a:xfrm>
            <a:off x="1563291" y="6078617"/>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Dispatch</a:t>
            </a:r>
            <a:endParaRPr lang="en-US" sz="1500" dirty="0"/>
          </a:p>
        </p:txBody>
      </p:sp>
      <p:sp>
        <p:nvSpPr>
          <p:cNvPr id="20" name="Text 12"/>
          <p:cNvSpPr/>
          <p:nvPr/>
        </p:nvSpPr>
        <p:spPr>
          <a:xfrm>
            <a:off x="1563291" y="6416516"/>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Send nearest facility with fastest response time</a:t>
            </a:r>
            <a:endParaRPr lang="en-US" sz="1200" dirty="0"/>
          </a:p>
        </p:txBody>
      </p:sp>
      <p:pic>
        <p:nvPicPr>
          <p:cNvPr id="21" name="Image 6" descr="preencoded.png">    </p:cNvPr>
          <p:cNvPicPr>
            <a:picLocks noChangeAspect="1"/>
          </p:cNvPicPr>
          <p:nvPr/>
        </p:nvPicPr>
        <p:blipFill>
          <a:blip r:embed="rId7"/>
          <a:stretch>
            <a:fillRect/>
          </a:stretch>
        </p:blipFill>
        <p:spPr>
          <a:xfrm>
            <a:off x="625316" y="6860262"/>
            <a:ext cx="781645" cy="937974"/>
          </a:xfrm>
          <a:prstGeom prst="rect">
            <a:avLst/>
          </a:prstGeom>
        </p:spPr>
      </p:pic>
      <p:sp>
        <p:nvSpPr>
          <p:cNvPr id="22" name="Text 13"/>
          <p:cNvSpPr/>
          <p:nvPr/>
        </p:nvSpPr>
        <p:spPr>
          <a:xfrm>
            <a:off x="1563291" y="7016591"/>
            <a:ext cx="1954292" cy="244197"/>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Analysis</a:t>
            </a:r>
            <a:endParaRPr lang="en-US" sz="1500" dirty="0"/>
          </a:p>
        </p:txBody>
      </p:sp>
      <p:sp>
        <p:nvSpPr>
          <p:cNvPr id="23" name="Text 14"/>
          <p:cNvSpPr/>
          <p:nvPr/>
        </p:nvSpPr>
        <p:spPr>
          <a:xfrm>
            <a:off x="1563291" y="7354491"/>
            <a:ext cx="12441793" cy="250031"/>
          </a:xfrm>
          <a:prstGeom prst="rect">
            <a:avLst/>
          </a:prstGeom>
          <a:noFill/>
          <a:ln/>
        </p:spPr>
        <p:txBody>
          <a:bodyPr wrap="non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Visualise and evaluate system performance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6521" y="800100"/>
            <a:ext cx="10190083" cy="575429"/>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Raleway" pitchFamily="34" charset="0"/>
                <a:ea typeface="Raleway" pitchFamily="34" charset="-122"/>
                <a:cs typeface="Raleway" pitchFamily="34" charset="-120"/>
              </a:rPr>
              <a:t>Graph Modelling: The Foundation of Our System</a:t>
            </a:r>
            <a:endParaRPr lang="en-US" sz="3600" dirty="0"/>
          </a:p>
        </p:txBody>
      </p:sp>
      <p:sp>
        <p:nvSpPr>
          <p:cNvPr id="3" name="Text 1"/>
          <p:cNvSpPr/>
          <p:nvPr/>
        </p:nvSpPr>
        <p:spPr>
          <a:xfrm>
            <a:off x="736521" y="1835825"/>
            <a:ext cx="3100745" cy="345281"/>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Raleway" pitchFamily="34" charset="0"/>
                <a:ea typeface="Raleway" pitchFamily="34" charset="-122"/>
                <a:cs typeface="Raleway" pitchFamily="34" charset="-120"/>
              </a:rPr>
              <a:t>Network Representation</a:t>
            </a:r>
            <a:endParaRPr lang="en-US" sz="2150" dirty="0"/>
          </a:p>
        </p:txBody>
      </p:sp>
      <p:sp>
        <p:nvSpPr>
          <p:cNvPr id="4" name="Text 2"/>
          <p:cNvSpPr/>
          <p:nvPr/>
        </p:nvSpPr>
        <p:spPr>
          <a:xfrm>
            <a:off x="736521" y="2365177"/>
            <a:ext cx="6354128" cy="58935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New Delhi's road infrastructure is modelled as a </a:t>
            </a:r>
            <a:pPr algn="l" indent="0" marL="0">
              <a:lnSpc>
                <a:spcPts val="2300"/>
              </a:lnSpc>
              <a:buNone/>
            </a:pPr>
            <a:r>
              <a:rPr lang="en-US" sz="1450" b="1" dirty="0">
                <a:solidFill>
                  <a:srgbClr val="3C3939"/>
                </a:solidFill>
                <a:latin typeface="Roboto" pitchFamily="34" charset="0"/>
                <a:ea typeface="Roboto" pitchFamily="34" charset="-122"/>
                <a:cs typeface="Roboto" pitchFamily="34" charset="-120"/>
              </a:rPr>
              <a:t>weighted undirected graph</a:t>
            </a:r>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 providing the mathematical foundation for efficient emergency routing:</a:t>
            </a:r>
            <a:endParaRPr lang="en-US" sz="1450" dirty="0"/>
          </a:p>
        </p:txBody>
      </p:sp>
      <p:sp>
        <p:nvSpPr>
          <p:cNvPr id="5" name="Text 3"/>
          <p:cNvSpPr/>
          <p:nvPr/>
        </p:nvSpPr>
        <p:spPr>
          <a:xfrm>
            <a:off x="736521" y="3120271"/>
            <a:ext cx="6354128" cy="58935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3C3939"/>
                </a:solidFill>
                <a:latin typeface="Roboto" pitchFamily="34" charset="0"/>
                <a:ea typeface="Roboto" pitchFamily="34" charset="-122"/>
                <a:cs typeface="Roboto" pitchFamily="34" charset="-120"/>
              </a:rPr>
              <a:t>Nodes:</a:t>
            </a:r>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 Strategic locations across New Delhi representing key areas and junctions</a:t>
            </a:r>
            <a:endParaRPr lang="en-US" sz="1450" dirty="0"/>
          </a:p>
        </p:txBody>
      </p:sp>
      <p:sp>
        <p:nvSpPr>
          <p:cNvPr id="6" name="Text 4"/>
          <p:cNvSpPr/>
          <p:nvPr/>
        </p:nvSpPr>
        <p:spPr>
          <a:xfrm>
            <a:off x="736521" y="3774043"/>
            <a:ext cx="6354128" cy="294680"/>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3C3939"/>
                </a:solidFill>
                <a:latin typeface="Roboto" pitchFamily="34" charset="0"/>
                <a:ea typeface="Roboto" pitchFamily="34" charset="-122"/>
                <a:cs typeface="Roboto" pitchFamily="34" charset="-120"/>
              </a:rPr>
              <a:t>Edges:</a:t>
            </a:r>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 Road connections between locations with realistic travel metrics</a:t>
            </a:r>
            <a:endParaRPr lang="en-US" sz="1450" dirty="0"/>
          </a:p>
        </p:txBody>
      </p:sp>
      <p:sp>
        <p:nvSpPr>
          <p:cNvPr id="7" name="Text 5"/>
          <p:cNvSpPr/>
          <p:nvPr/>
        </p:nvSpPr>
        <p:spPr>
          <a:xfrm>
            <a:off x="736521" y="4133136"/>
            <a:ext cx="6354128" cy="58935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3C3939"/>
                </a:solidFill>
                <a:latin typeface="Roboto" pitchFamily="34" charset="0"/>
                <a:ea typeface="Roboto" pitchFamily="34" charset="-122"/>
                <a:cs typeface="Roboto" pitchFamily="34" charset="-120"/>
              </a:rPr>
              <a:t>Weights:</a:t>
            </a:r>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 Combined cost function accounting for both distance and traffic conditions</a:t>
            </a:r>
            <a:endParaRPr lang="en-US" sz="1450" dirty="0"/>
          </a:p>
        </p:txBody>
      </p:sp>
      <p:sp>
        <p:nvSpPr>
          <p:cNvPr id="8" name="Shape 6"/>
          <p:cNvSpPr/>
          <p:nvPr/>
        </p:nvSpPr>
        <p:spPr>
          <a:xfrm>
            <a:off x="736521" y="4929664"/>
            <a:ext cx="6354128" cy="2292668"/>
          </a:xfrm>
          <a:prstGeom prst="roundRect">
            <a:avLst>
              <a:gd name="adj" fmla="val 3374"/>
            </a:avLst>
          </a:prstGeom>
          <a:solidFill>
            <a:srgbClr val="D2D2E0"/>
          </a:solidFill>
          <a:ln/>
        </p:spPr>
      </p:sp>
      <p:pic>
        <p:nvPicPr>
          <p:cNvPr id="9" name="Image 0" descr="preencoded.png">    </p:cNvPr>
          <p:cNvPicPr>
            <a:picLocks noChangeAspect="1"/>
          </p:cNvPicPr>
          <p:nvPr/>
        </p:nvPicPr>
        <p:blipFill>
          <a:blip r:embed="rId1"/>
          <a:stretch>
            <a:fillRect/>
          </a:stretch>
        </p:blipFill>
        <p:spPr>
          <a:xfrm>
            <a:off x="920591" y="5204341"/>
            <a:ext cx="230148" cy="184071"/>
          </a:xfrm>
          <a:prstGeom prst="rect">
            <a:avLst/>
          </a:prstGeom>
        </p:spPr>
      </p:pic>
      <p:sp>
        <p:nvSpPr>
          <p:cNvPr id="10" name="Text 7"/>
          <p:cNvSpPr/>
          <p:nvPr/>
        </p:nvSpPr>
        <p:spPr>
          <a:xfrm>
            <a:off x="1334810" y="5159693"/>
            <a:ext cx="5571768" cy="294680"/>
          </a:xfrm>
          <a:prstGeom prst="rect">
            <a:avLst/>
          </a:prstGeom>
          <a:noFill/>
          <a:ln/>
        </p:spPr>
        <p:txBody>
          <a:bodyPr wrap="none" lIns="0" tIns="0" rIns="0" bIns="0" rtlCol="0" anchor="t"/>
          <a:lstStyle/>
          <a:p>
            <a:pPr algn="l" indent="0" marL="0">
              <a:lnSpc>
                <a:spcPts val="2300"/>
              </a:lnSpc>
              <a:buNone/>
            </a:pPr>
            <a:r>
              <a:rPr lang="en-US" sz="1450" b="1" dirty="0">
                <a:solidFill>
                  <a:srgbClr val="000000"/>
                </a:solidFill>
                <a:latin typeface="Roboto" pitchFamily="34" charset="0"/>
                <a:ea typeface="Roboto" pitchFamily="34" charset="-122"/>
                <a:cs typeface="Roboto" pitchFamily="34" charset="-120"/>
              </a:rPr>
              <a:t>Edge Weight Formula:</a:t>
            </a:r>
            <a:endParaRPr lang="en-US" sz="1450" dirty="0"/>
          </a:p>
        </p:txBody>
      </p:sp>
      <p:sp>
        <p:nvSpPr>
          <p:cNvPr id="11" name="Text 8"/>
          <p:cNvSpPr/>
          <p:nvPr/>
        </p:nvSpPr>
        <p:spPr>
          <a:xfrm>
            <a:off x="1334810" y="5620107"/>
            <a:ext cx="5571768" cy="294680"/>
          </a:xfrm>
          <a:prstGeom prst="rect">
            <a:avLst/>
          </a:prstGeom>
          <a:noFill/>
          <a:ln/>
        </p:spPr>
        <p:txBody>
          <a:bodyPr wrap="none" lIns="0" tIns="0" rIns="0" bIns="0" rtlCol="0" anchor="t"/>
          <a:lstStyle/>
          <a:p>
            <a:pPr algn="l" indent="0" marL="0">
              <a:lnSpc>
                <a:spcPts val="2300"/>
              </a:lnSpc>
              <a:buNone/>
            </a:pPr>
            <a:r>
              <a:rPr lang="en-US" sz="1450" dirty="0">
                <a:solidFill>
                  <a:srgbClr val="000000"/>
                </a:solidFill>
                <a:latin typeface="Roboto" pitchFamily="34" charset="0"/>
                <a:ea typeface="Roboto" pitchFamily="34" charset="-122"/>
                <a:cs typeface="Roboto" pitchFamily="34" charset="-120"/>
              </a:rPr>
              <a:t>Weight = Distance (km) + Traffic Delay ÷ 3</a:t>
            </a:r>
            <a:endParaRPr lang="en-US" sz="1450" dirty="0"/>
          </a:p>
        </p:txBody>
      </p:sp>
      <p:sp>
        <p:nvSpPr>
          <p:cNvPr id="12" name="Text 9"/>
          <p:cNvSpPr/>
          <p:nvPr/>
        </p:nvSpPr>
        <p:spPr>
          <a:xfrm>
            <a:off x="1334810" y="6080522"/>
            <a:ext cx="5571768" cy="884039"/>
          </a:xfrm>
          <a:prstGeom prst="rect">
            <a:avLst/>
          </a:prstGeom>
          <a:noFill/>
          <a:ln/>
        </p:spPr>
        <p:txBody>
          <a:bodyPr wrap="square" lIns="0" tIns="0" rIns="0" bIns="0" rtlCol="0" anchor="t"/>
          <a:lstStyle/>
          <a:p>
            <a:pPr algn="l" indent="0" marL="0">
              <a:lnSpc>
                <a:spcPts val="2300"/>
              </a:lnSpc>
              <a:buNone/>
            </a:pPr>
            <a:r>
              <a:rPr lang="en-US" sz="1450" dirty="0">
                <a:solidFill>
                  <a:srgbClr val="000000"/>
                </a:solidFill>
                <a:latin typeface="Roboto" pitchFamily="34" charset="0"/>
                <a:ea typeface="Roboto" pitchFamily="34" charset="-122"/>
                <a:cs typeface="Roboto" pitchFamily="34" charset="-120"/>
              </a:rPr>
              <a:t>This formula balances physical distance with real-world traffic impact, ensuring routes reflect actual travel time rather than just geographic proximity.</a:t>
            </a:r>
            <a:endParaRPr lang="en-US" sz="1450" dirty="0"/>
          </a:p>
        </p:txBody>
      </p:sp>
      <p:sp>
        <p:nvSpPr>
          <p:cNvPr id="13" name="Text 10"/>
          <p:cNvSpPr/>
          <p:nvPr/>
        </p:nvSpPr>
        <p:spPr>
          <a:xfrm>
            <a:off x="7547372" y="1835825"/>
            <a:ext cx="2762250" cy="345281"/>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Raleway" pitchFamily="34" charset="0"/>
                <a:ea typeface="Raleway" pitchFamily="34" charset="-122"/>
                <a:cs typeface="Raleway" pitchFamily="34" charset="-120"/>
              </a:rPr>
              <a:t>Why Graphs?</a:t>
            </a:r>
            <a:endParaRPr lang="en-US" sz="2150" dirty="0"/>
          </a:p>
        </p:txBody>
      </p:sp>
      <p:sp>
        <p:nvSpPr>
          <p:cNvPr id="14" name="Shape 11"/>
          <p:cNvSpPr/>
          <p:nvPr/>
        </p:nvSpPr>
        <p:spPr>
          <a:xfrm>
            <a:off x="7547372" y="2388275"/>
            <a:ext cx="6354128" cy="1474946"/>
          </a:xfrm>
          <a:prstGeom prst="roundRect">
            <a:avLst>
              <a:gd name="adj" fmla="val 5244"/>
            </a:avLst>
          </a:prstGeom>
          <a:solidFill>
            <a:srgbClr val="FFFFFF">
              <a:alpha val="95000"/>
            </a:srgbClr>
          </a:solidFill>
          <a:ln w="22860">
            <a:solidFill>
              <a:srgbClr val="C7C7D0"/>
            </a:solidFill>
            <a:prstDash val="solid"/>
          </a:ln>
        </p:spPr>
      </p:sp>
      <p:sp>
        <p:nvSpPr>
          <p:cNvPr id="15" name="Text 12"/>
          <p:cNvSpPr/>
          <p:nvPr/>
        </p:nvSpPr>
        <p:spPr>
          <a:xfrm>
            <a:off x="7754303" y="2595205"/>
            <a:ext cx="2448997" cy="287655"/>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Natural Representation</a:t>
            </a:r>
            <a:endParaRPr lang="en-US" sz="1800" dirty="0"/>
          </a:p>
        </p:txBody>
      </p:sp>
      <p:sp>
        <p:nvSpPr>
          <p:cNvPr id="16" name="Text 13"/>
          <p:cNvSpPr/>
          <p:nvPr/>
        </p:nvSpPr>
        <p:spPr>
          <a:xfrm>
            <a:off x="7754303" y="3066931"/>
            <a:ext cx="5940266" cy="58935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Road networks inherently form graph structures, making this the most intuitive and accurate modelling approach</a:t>
            </a:r>
            <a:endParaRPr lang="en-US" sz="1450" dirty="0"/>
          </a:p>
        </p:txBody>
      </p:sp>
      <p:sp>
        <p:nvSpPr>
          <p:cNvPr id="17" name="Shape 14"/>
          <p:cNvSpPr/>
          <p:nvPr/>
        </p:nvSpPr>
        <p:spPr>
          <a:xfrm>
            <a:off x="7547372" y="4047292"/>
            <a:ext cx="6354128" cy="1474946"/>
          </a:xfrm>
          <a:prstGeom prst="roundRect">
            <a:avLst>
              <a:gd name="adj" fmla="val 5244"/>
            </a:avLst>
          </a:prstGeom>
          <a:solidFill>
            <a:srgbClr val="FFFFFF">
              <a:alpha val="95000"/>
            </a:srgbClr>
          </a:solidFill>
          <a:ln w="22860">
            <a:solidFill>
              <a:srgbClr val="C7C7D0"/>
            </a:solidFill>
            <a:prstDash val="solid"/>
          </a:ln>
        </p:spPr>
      </p:sp>
      <p:sp>
        <p:nvSpPr>
          <p:cNvPr id="18" name="Text 15"/>
          <p:cNvSpPr/>
          <p:nvPr/>
        </p:nvSpPr>
        <p:spPr>
          <a:xfrm>
            <a:off x="7754303" y="4254222"/>
            <a:ext cx="2303978" cy="287655"/>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Efficient Computation</a:t>
            </a:r>
            <a:endParaRPr lang="en-US" sz="1800" dirty="0"/>
          </a:p>
        </p:txBody>
      </p:sp>
      <p:sp>
        <p:nvSpPr>
          <p:cNvPr id="19" name="Text 16"/>
          <p:cNvSpPr/>
          <p:nvPr/>
        </p:nvSpPr>
        <p:spPr>
          <a:xfrm>
            <a:off x="7754303" y="4725948"/>
            <a:ext cx="5940266" cy="58935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Graph algorithms provide optimal solutions with proven time complexity guarantees</a:t>
            </a:r>
            <a:endParaRPr lang="en-US" sz="1450" dirty="0"/>
          </a:p>
        </p:txBody>
      </p:sp>
      <p:sp>
        <p:nvSpPr>
          <p:cNvPr id="20" name="Shape 17"/>
          <p:cNvSpPr/>
          <p:nvPr/>
        </p:nvSpPr>
        <p:spPr>
          <a:xfrm>
            <a:off x="7547372" y="5706308"/>
            <a:ext cx="6354128" cy="1474946"/>
          </a:xfrm>
          <a:prstGeom prst="roundRect">
            <a:avLst>
              <a:gd name="adj" fmla="val 5244"/>
            </a:avLst>
          </a:prstGeom>
          <a:solidFill>
            <a:srgbClr val="FFFFFF">
              <a:alpha val="95000"/>
            </a:srgbClr>
          </a:solidFill>
          <a:ln w="22860">
            <a:solidFill>
              <a:srgbClr val="C7C7D0"/>
            </a:solidFill>
            <a:prstDash val="solid"/>
          </a:ln>
        </p:spPr>
      </p:sp>
      <p:sp>
        <p:nvSpPr>
          <p:cNvPr id="21" name="Text 18"/>
          <p:cNvSpPr/>
          <p:nvPr/>
        </p:nvSpPr>
        <p:spPr>
          <a:xfrm>
            <a:off x="7754303" y="5913239"/>
            <a:ext cx="2301835" cy="287655"/>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Scalability</a:t>
            </a:r>
            <a:endParaRPr lang="en-US" sz="1800" dirty="0"/>
          </a:p>
        </p:txBody>
      </p:sp>
      <p:sp>
        <p:nvSpPr>
          <p:cNvPr id="22" name="Text 19"/>
          <p:cNvSpPr/>
          <p:nvPr/>
        </p:nvSpPr>
        <p:spPr>
          <a:xfrm>
            <a:off x="7754303" y="6384965"/>
            <a:ext cx="5940266" cy="589359"/>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Graph-based systems can easily scale from 20 locations to hundreds as the city network expands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0783" y="589717"/>
            <a:ext cx="9301282" cy="430411"/>
          </a:xfrm>
          <a:prstGeom prst="rect">
            <a:avLst/>
          </a:prstGeom>
          <a:noFill/>
          <a:ln/>
        </p:spPr>
        <p:txBody>
          <a:bodyPr wrap="none" lIns="0" tIns="0" rIns="0" bIns="0" rtlCol="0" anchor="t"/>
          <a:lstStyle/>
          <a:p>
            <a:pPr algn="l" indent="0" marL="0">
              <a:lnSpc>
                <a:spcPts val="3350"/>
              </a:lnSpc>
              <a:buNone/>
            </a:pPr>
            <a:r>
              <a:rPr lang="en-US" sz="2700" dirty="0">
                <a:solidFill>
                  <a:srgbClr val="1B1B27"/>
                </a:solidFill>
                <a:latin typeface="Raleway" pitchFamily="34" charset="0"/>
                <a:ea typeface="Raleway" pitchFamily="34" charset="-122"/>
                <a:cs typeface="Raleway" pitchFamily="34" charset="-120"/>
              </a:rPr>
              <a:t>Algorithmic Arsenal: DSA Techniques Powering the System</a:t>
            </a:r>
            <a:endParaRPr lang="en-US" sz="2700" dirty="0"/>
          </a:p>
        </p:txBody>
      </p:sp>
      <p:sp>
        <p:nvSpPr>
          <p:cNvPr id="3" name="Text 1"/>
          <p:cNvSpPr/>
          <p:nvPr/>
        </p:nvSpPr>
        <p:spPr>
          <a:xfrm>
            <a:off x="550783" y="1295519"/>
            <a:ext cx="1352883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Our emergency dispatch system leverages a comprehensive suite of Data Structures and Algorithms, each serving a specific purpose in optimising response times and resource allocation.</a:t>
            </a:r>
            <a:endParaRPr lang="en-US" sz="1050" dirty="0"/>
          </a:p>
        </p:txBody>
      </p:sp>
      <p:sp>
        <p:nvSpPr>
          <p:cNvPr id="4" name="Shape 2"/>
          <p:cNvSpPr/>
          <p:nvPr/>
        </p:nvSpPr>
        <p:spPr>
          <a:xfrm>
            <a:off x="550783" y="1670804"/>
            <a:ext cx="13528834" cy="4024074"/>
          </a:xfrm>
          <a:prstGeom prst="roundRect">
            <a:avLst>
              <a:gd name="adj" fmla="val 1437"/>
            </a:avLst>
          </a:prstGeom>
          <a:noFill/>
          <a:ln w="7620">
            <a:solidFill>
              <a:srgbClr val="000000">
                <a:alpha val="8000"/>
              </a:srgbClr>
            </a:solidFill>
            <a:prstDash val="solid"/>
          </a:ln>
        </p:spPr>
      </p:sp>
      <p:sp>
        <p:nvSpPr>
          <p:cNvPr id="5" name="Shape 3"/>
          <p:cNvSpPr/>
          <p:nvPr/>
        </p:nvSpPr>
        <p:spPr>
          <a:xfrm>
            <a:off x="558403" y="1678424"/>
            <a:ext cx="13513594" cy="400883"/>
          </a:xfrm>
          <a:prstGeom prst="rect">
            <a:avLst/>
          </a:prstGeom>
          <a:solidFill>
            <a:srgbClr val="FFFFFF">
              <a:alpha val="4000"/>
            </a:srgbClr>
          </a:solidFill>
          <a:ln/>
        </p:spPr>
      </p:sp>
      <p:sp>
        <p:nvSpPr>
          <p:cNvPr id="6" name="Text 4"/>
          <p:cNvSpPr/>
          <p:nvPr/>
        </p:nvSpPr>
        <p:spPr>
          <a:xfrm>
            <a:off x="696039" y="1768673"/>
            <a:ext cx="3099316" cy="220385"/>
          </a:xfrm>
          <a:prstGeom prst="rect">
            <a:avLst/>
          </a:prstGeom>
          <a:noFill/>
          <a:ln/>
        </p:spPr>
        <p:txBody>
          <a:bodyPr wrap="none" lIns="0" tIns="0" rIns="0" bIns="0" rtlCol="0" anchor="t"/>
          <a:lstStyle/>
          <a:p>
            <a:pPr algn="l" indent="0" marL="0">
              <a:lnSpc>
                <a:spcPts val="1700"/>
              </a:lnSpc>
              <a:buNone/>
            </a:pPr>
            <a:r>
              <a:rPr lang="en-US" sz="1050" b="1" dirty="0">
                <a:solidFill>
                  <a:srgbClr val="3C3939"/>
                </a:solidFill>
                <a:latin typeface="Roboto" pitchFamily="34" charset="0"/>
                <a:ea typeface="Roboto" pitchFamily="34" charset="-122"/>
                <a:cs typeface="Roboto" pitchFamily="34" charset="-120"/>
              </a:rPr>
              <a:t>Algorithm</a:t>
            </a:r>
            <a:endParaRPr lang="en-US" sz="1050" dirty="0"/>
          </a:p>
        </p:txBody>
      </p:sp>
      <p:sp>
        <p:nvSpPr>
          <p:cNvPr id="7" name="Text 5"/>
          <p:cNvSpPr/>
          <p:nvPr/>
        </p:nvSpPr>
        <p:spPr>
          <a:xfrm>
            <a:off x="4078248" y="1768673"/>
            <a:ext cx="6473904" cy="220385"/>
          </a:xfrm>
          <a:prstGeom prst="rect">
            <a:avLst/>
          </a:prstGeom>
          <a:noFill/>
          <a:ln/>
        </p:spPr>
        <p:txBody>
          <a:bodyPr wrap="none" lIns="0" tIns="0" rIns="0" bIns="0" rtlCol="0" anchor="t"/>
          <a:lstStyle/>
          <a:p>
            <a:pPr algn="l" indent="0" marL="0">
              <a:lnSpc>
                <a:spcPts val="1700"/>
              </a:lnSpc>
              <a:buNone/>
            </a:pPr>
            <a:r>
              <a:rPr lang="en-US" sz="1050" b="1" dirty="0">
                <a:solidFill>
                  <a:srgbClr val="3C3939"/>
                </a:solidFill>
                <a:latin typeface="Roboto" pitchFamily="34" charset="0"/>
                <a:ea typeface="Roboto" pitchFamily="34" charset="-122"/>
                <a:cs typeface="Roboto" pitchFamily="34" charset="-120"/>
              </a:rPr>
              <a:t>Purpose &amp; Application</a:t>
            </a:r>
            <a:endParaRPr lang="en-US" sz="1050" dirty="0"/>
          </a:p>
        </p:txBody>
      </p:sp>
      <p:sp>
        <p:nvSpPr>
          <p:cNvPr id="8" name="Text 6"/>
          <p:cNvSpPr/>
          <p:nvPr/>
        </p:nvSpPr>
        <p:spPr>
          <a:xfrm>
            <a:off x="10835045" y="1768673"/>
            <a:ext cx="3099316" cy="220385"/>
          </a:xfrm>
          <a:prstGeom prst="rect">
            <a:avLst/>
          </a:prstGeom>
          <a:noFill/>
          <a:ln/>
        </p:spPr>
        <p:txBody>
          <a:bodyPr wrap="none" lIns="0" tIns="0" rIns="0" bIns="0" rtlCol="0" anchor="t"/>
          <a:lstStyle/>
          <a:p>
            <a:pPr algn="l" indent="0" marL="0">
              <a:lnSpc>
                <a:spcPts val="1700"/>
              </a:lnSpc>
              <a:buNone/>
            </a:pPr>
            <a:r>
              <a:rPr lang="en-US" sz="1050" b="1" dirty="0">
                <a:solidFill>
                  <a:srgbClr val="3C3939"/>
                </a:solidFill>
                <a:latin typeface="Roboto" pitchFamily="34" charset="0"/>
                <a:ea typeface="Roboto" pitchFamily="34" charset="-122"/>
                <a:cs typeface="Roboto" pitchFamily="34" charset="-120"/>
              </a:rPr>
              <a:t>Complexity</a:t>
            </a:r>
            <a:endParaRPr lang="en-US" sz="1050" dirty="0"/>
          </a:p>
        </p:txBody>
      </p:sp>
      <p:sp>
        <p:nvSpPr>
          <p:cNvPr id="9" name="Shape 7"/>
          <p:cNvSpPr/>
          <p:nvPr/>
        </p:nvSpPr>
        <p:spPr>
          <a:xfrm>
            <a:off x="558403" y="2079308"/>
            <a:ext cx="13513594" cy="400883"/>
          </a:xfrm>
          <a:prstGeom prst="rect">
            <a:avLst/>
          </a:prstGeom>
          <a:solidFill>
            <a:srgbClr val="000000">
              <a:alpha val="4000"/>
            </a:srgbClr>
          </a:solidFill>
          <a:ln/>
        </p:spPr>
      </p:sp>
      <p:sp>
        <p:nvSpPr>
          <p:cNvPr id="10" name="Text 8"/>
          <p:cNvSpPr/>
          <p:nvPr/>
        </p:nvSpPr>
        <p:spPr>
          <a:xfrm>
            <a:off x="696039" y="2169557"/>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BFS</a:t>
            </a:r>
            <a:endParaRPr lang="en-US" sz="1050" dirty="0"/>
          </a:p>
        </p:txBody>
      </p:sp>
      <p:sp>
        <p:nvSpPr>
          <p:cNvPr id="11" name="Text 9"/>
          <p:cNvSpPr/>
          <p:nvPr/>
        </p:nvSpPr>
        <p:spPr>
          <a:xfrm>
            <a:off x="4078248" y="2169557"/>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Reachability analysis to verify if emergency facilities can reach incident locations</a:t>
            </a:r>
            <a:endParaRPr lang="en-US" sz="1050" dirty="0"/>
          </a:p>
        </p:txBody>
      </p:sp>
      <p:sp>
        <p:nvSpPr>
          <p:cNvPr id="12" name="Text 10"/>
          <p:cNvSpPr/>
          <p:nvPr/>
        </p:nvSpPr>
        <p:spPr>
          <a:xfrm>
            <a:off x="10835045" y="2169557"/>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O(V + E)</a:t>
            </a:r>
            <a:endParaRPr lang="en-US" sz="1050" dirty="0"/>
          </a:p>
        </p:txBody>
      </p:sp>
      <p:sp>
        <p:nvSpPr>
          <p:cNvPr id="13" name="Shape 11"/>
          <p:cNvSpPr/>
          <p:nvPr/>
        </p:nvSpPr>
        <p:spPr>
          <a:xfrm>
            <a:off x="558403" y="2480191"/>
            <a:ext cx="13513594" cy="400883"/>
          </a:xfrm>
          <a:prstGeom prst="rect">
            <a:avLst/>
          </a:prstGeom>
          <a:solidFill>
            <a:srgbClr val="FFFFFF">
              <a:alpha val="4000"/>
            </a:srgbClr>
          </a:solidFill>
          <a:ln/>
        </p:spPr>
      </p:sp>
      <p:sp>
        <p:nvSpPr>
          <p:cNvPr id="14" name="Text 12"/>
          <p:cNvSpPr/>
          <p:nvPr/>
        </p:nvSpPr>
        <p:spPr>
          <a:xfrm>
            <a:off x="696039" y="2570440"/>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DFS</a:t>
            </a:r>
            <a:endParaRPr lang="en-US" sz="1050" dirty="0"/>
          </a:p>
        </p:txBody>
      </p:sp>
      <p:sp>
        <p:nvSpPr>
          <p:cNvPr id="15" name="Text 13"/>
          <p:cNvSpPr/>
          <p:nvPr/>
        </p:nvSpPr>
        <p:spPr>
          <a:xfrm>
            <a:off x="4078248" y="2570440"/>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Connectivity detection to identify isolated network segments requiring infrastructure improvement</a:t>
            </a:r>
            <a:endParaRPr lang="en-US" sz="1050" dirty="0"/>
          </a:p>
        </p:txBody>
      </p:sp>
      <p:sp>
        <p:nvSpPr>
          <p:cNvPr id="16" name="Text 14"/>
          <p:cNvSpPr/>
          <p:nvPr/>
        </p:nvSpPr>
        <p:spPr>
          <a:xfrm>
            <a:off x="10835045" y="2570440"/>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O(V + E)</a:t>
            </a:r>
            <a:endParaRPr lang="en-US" sz="1050" dirty="0"/>
          </a:p>
        </p:txBody>
      </p:sp>
      <p:sp>
        <p:nvSpPr>
          <p:cNvPr id="17" name="Shape 15"/>
          <p:cNvSpPr/>
          <p:nvPr/>
        </p:nvSpPr>
        <p:spPr>
          <a:xfrm>
            <a:off x="558403" y="2881074"/>
            <a:ext cx="13513594" cy="400883"/>
          </a:xfrm>
          <a:prstGeom prst="rect">
            <a:avLst/>
          </a:prstGeom>
          <a:solidFill>
            <a:srgbClr val="000000">
              <a:alpha val="4000"/>
            </a:srgbClr>
          </a:solidFill>
          <a:ln/>
        </p:spPr>
      </p:sp>
      <p:sp>
        <p:nvSpPr>
          <p:cNvPr id="18" name="Text 16"/>
          <p:cNvSpPr/>
          <p:nvPr/>
        </p:nvSpPr>
        <p:spPr>
          <a:xfrm>
            <a:off x="696039" y="297132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Dijkstra</a:t>
            </a:r>
            <a:endParaRPr lang="en-US" sz="1050" dirty="0"/>
          </a:p>
        </p:txBody>
      </p:sp>
      <p:sp>
        <p:nvSpPr>
          <p:cNvPr id="19" name="Text 17"/>
          <p:cNvSpPr/>
          <p:nvPr/>
        </p:nvSpPr>
        <p:spPr>
          <a:xfrm>
            <a:off x="4078248" y="2971324"/>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Fastest route computation considering both distance and traffic delays</a:t>
            </a:r>
            <a:endParaRPr lang="en-US" sz="1050" dirty="0"/>
          </a:p>
        </p:txBody>
      </p:sp>
      <p:sp>
        <p:nvSpPr>
          <p:cNvPr id="20" name="Text 18"/>
          <p:cNvSpPr/>
          <p:nvPr/>
        </p:nvSpPr>
        <p:spPr>
          <a:xfrm>
            <a:off x="10835045" y="297132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O(E log V)</a:t>
            </a:r>
            <a:endParaRPr lang="en-US" sz="1050" dirty="0"/>
          </a:p>
        </p:txBody>
      </p:sp>
      <p:sp>
        <p:nvSpPr>
          <p:cNvPr id="21" name="Shape 19"/>
          <p:cNvSpPr/>
          <p:nvPr/>
        </p:nvSpPr>
        <p:spPr>
          <a:xfrm>
            <a:off x="558403" y="3281958"/>
            <a:ext cx="13513594" cy="400883"/>
          </a:xfrm>
          <a:prstGeom prst="rect">
            <a:avLst/>
          </a:prstGeom>
          <a:solidFill>
            <a:srgbClr val="FFFFFF">
              <a:alpha val="4000"/>
            </a:srgbClr>
          </a:solidFill>
          <a:ln/>
        </p:spPr>
      </p:sp>
      <p:sp>
        <p:nvSpPr>
          <p:cNvPr id="22" name="Text 20"/>
          <p:cNvSpPr/>
          <p:nvPr/>
        </p:nvSpPr>
        <p:spPr>
          <a:xfrm>
            <a:off x="696039" y="3372207"/>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Hashing</a:t>
            </a:r>
            <a:endParaRPr lang="en-US" sz="1050" dirty="0"/>
          </a:p>
        </p:txBody>
      </p:sp>
      <p:sp>
        <p:nvSpPr>
          <p:cNvPr id="23" name="Text 21"/>
          <p:cNvSpPr/>
          <p:nvPr/>
        </p:nvSpPr>
        <p:spPr>
          <a:xfrm>
            <a:off x="4078248" y="3372207"/>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Quick lookup of facilities by emergency type for O(1) average-time filtering</a:t>
            </a:r>
            <a:endParaRPr lang="en-US" sz="1050" dirty="0"/>
          </a:p>
        </p:txBody>
      </p:sp>
      <p:sp>
        <p:nvSpPr>
          <p:cNvPr id="24" name="Text 22"/>
          <p:cNvSpPr/>
          <p:nvPr/>
        </p:nvSpPr>
        <p:spPr>
          <a:xfrm>
            <a:off x="10835045" y="3372207"/>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O(1) avg</a:t>
            </a:r>
            <a:endParaRPr lang="en-US" sz="1050" dirty="0"/>
          </a:p>
        </p:txBody>
      </p:sp>
      <p:sp>
        <p:nvSpPr>
          <p:cNvPr id="25" name="Shape 23"/>
          <p:cNvSpPr/>
          <p:nvPr/>
        </p:nvSpPr>
        <p:spPr>
          <a:xfrm>
            <a:off x="558403" y="3682841"/>
            <a:ext cx="13513594" cy="400883"/>
          </a:xfrm>
          <a:prstGeom prst="rect">
            <a:avLst/>
          </a:prstGeom>
          <a:solidFill>
            <a:srgbClr val="000000">
              <a:alpha val="4000"/>
            </a:srgbClr>
          </a:solidFill>
          <a:ln/>
        </p:spPr>
      </p:sp>
      <p:sp>
        <p:nvSpPr>
          <p:cNvPr id="26" name="Text 24"/>
          <p:cNvSpPr/>
          <p:nvPr/>
        </p:nvSpPr>
        <p:spPr>
          <a:xfrm>
            <a:off x="696039" y="3773091"/>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Queue</a:t>
            </a:r>
            <a:endParaRPr lang="en-US" sz="1050" dirty="0"/>
          </a:p>
        </p:txBody>
      </p:sp>
      <p:sp>
        <p:nvSpPr>
          <p:cNvPr id="27" name="Text 25"/>
          <p:cNvSpPr/>
          <p:nvPr/>
        </p:nvSpPr>
        <p:spPr>
          <a:xfrm>
            <a:off x="4078248" y="3773091"/>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FIFO incident processing maintaining arrival order</a:t>
            </a:r>
            <a:endParaRPr lang="en-US" sz="1050" dirty="0"/>
          </a:p>
        </p:txBody>
      </p:sp>
      <p:sp>
        <p:nvSpPr>
          <p:cNvPr id="28" name="Text 26"/>
          <p:cNvSpPr/>
          <p:nvPr/>
        </p:nvSpPr>
        <p:spPr>
          <a:xfrm>
            <a:off x="10835045" y="3773091"/>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O(1)</a:t>
            </a:r>
            <a:endParaRPr lang="en-US" sz="1050" dirty="0"/>
          </a:p>
        </p:txBody>
      </p:sp>
      <p:sp>
        <p:nvSpPr>
          <p:cNvPr id="29" name="Shape 27"/>
          <p:cNvSpPr/>
          <p:nvPr/>
        </p:nvSpPr>
        <p:spPr>
          <a:xfrm>
            <a:off x="558403" y="4083725"/>
            <a:ext cx="13513594" cy="400883"/>
          </a:xfrm>
          <a:prstGeom prst="rect">
            <a:avLst/>
          </a:prstGeom>
          <a:solidFill>
            <a:srgbClr val="FFFFFF">
              <a:alpha val="4000"/>
            </a:srgbClr>
          </a:solidFill>
          <a:ln/>
        </p:spPr>
      </p:sp>
      <p:sp>
        <p:nvSpPr>
          <p:cNvPr id="30" name="Text 28"/>
          <p:cNvSpPr/>
          <p:nvPr/>
        </p:nvSpPr>
        <p:spPr>
          <a:xfrm>
            <a:off x="696039" y="417397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Priority Queue</a:t>
            </a:r>
            <a:endParaRPr lang="en-US" sz="1050" dirty="0"/>
          </a:p>
        </p:txBody>
      </p:sp>
      <p:sp>
        <p:nvSpPr>
          <p:cNvPr id="31" name="Text 29"/>
          <p:cNvSpPr/>
          <p:nvPr/>
        </p:nvSpPr>
        <p:spPr>
          <a:xfrm>
            <a:off x="4078248" y="4173974"/>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Severity-based dispatch ensuring critical cases receive immediate attention</a:t>
            </a:r>
            <a:endParaRPr lang="en-US" sz="1050" dirty="0"/>
          </a:p>
        </p:txBody>
      </p:sp>
      <p:sp>
        <p:nvSpPr>
          <p:cNvPr id="32" name="Text 30"/>
          <p:cNvSpPr/>
          <p:nvPr/>
        </p:nvSpPr>
        <p:spPr>
          <a:xfrm>
            <a:off x="10835045" y="417397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O(log n)</a:t>
            </a:r>
            <a:endParaRPr lang="en-US" sz="1050" dirty="0"/>
          </a:p>
        </p:txBody>
      </p:sp>
      <p:sp>
        <p:nvSpPr>
          <p:cNvPr id="33" name="Shape 31"/>
          <p:cNvSpPr/>
          <p:nvPr/>
        </p:nvSpPr>
        <p:spPr>
          <a:xfrm>
            <a:off x="558403" y="4484608"/>
            <a:ext cx="13513594" cy="400883"/>
          </a:xfrm>
          <a:prstGeom prst="rect">
            <a:avLst/>
          </a:prstGeom>
          <a:solidFill>
            <a:srgbClr val="000000">
              <a:alpha val="4000"/>
            </a:srgbClr>
          </a:solidFill>
          <a:ln/>
        </p:spPr>
      </p:sp>
      <p:sp>
        <p:nvSpPr>
          <p:cNvPr id="34" name="Text 32"/>
          <p:cNvSpPr/>
          <p:nvPr/>
        </p:nvSpPr>
        <p:spPr>
          <a:xfrm>
            <a:off x="696039" y="4574858"/>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MST</a:t>
            </a:r>
            <a:endParaRPr lang="en-US" sz="1050" dirty="0"/>
          </a:p>
        </p:txBody>
      </p:sp>
      <p:sp>
        <p:nvSpPr>
          <p:cNvPr id="35" name="Text 33"/>
          <p:cNvSpPr/>
          <p:nvPr/>
        </p:nvSpPr>
        <p:spPr>
          <a:xfrm>
            <a:off x="4078248" y="4574858"/>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Emergency coverage planning to identify minimum critical road infrastructure</a:t>
            </a:r>
            <a:endParaRPr lang="en-US" sz="1050" dirty="0"/>
          </a:p>
        </p:txBody>
      </p:sp>
      <p:sp>
        <p:nvSpPr>
          <p:cNvPr id="36" name="Text 34"/>
          <p:cNvSpPr/>
          <p:nvPr/>
        </p:nvSpPr>
        <p:spPr>
          <a:xfrm>
            <a:off x="10835045" y="4574858"/>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O(E log V)</a:t>
            </a:r>
            <a:endParaRPr lang="en-US" sz="1050" dirty="0"/>
          </a:p>
        </p:txBody>
      </p:sp>
      <p:sp>
        <p:nvSpPr>
          <p:cNvPr id="37" name="Shape 35"/>
          <p:cNvSpPr/>
          <p:nvPr/>
        </p:nvSpPr>
        <p:spPr>
          <a:xfrm>
            <a:off x="558403" y="4885492"/>
            <a:ext cx="13513594" cy="400883"/>
          </a:xfrm>
          <a:prstGeom prst="rect">
            <a:avLst/>
          </a:prstGeom>
          <a:solidFill>
            <a:srgbClr val="FFFFFF">
              <a:alpha val="4000"/>
            </a:srgbClr>
          </a:solidFill>
          <a:ln/>
        </p:spPr>
      </p:sp>
      <p:sp>
        <p:nvSpPr>
          <p:cNvPr id="38" name="Text 36"/>
          <p:cNvSpPr/>
          <p:nvPr/>
        </p:nvSpPr>
        <p:spPr>
          <a:xfrm>
            <a:off x="696039" y="4975741"/>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Sorting</a:t>
            </a:r>
            <a:endParaRPr lang="en-US" sz="1050" dirty="0"/>
          </a:p>
        </p:txBody>
      </p:sp>
      <p:sp>
        <p:nvSpPr>
          <p:cNvPr id="39" name="Text 37"/>
          <p:cNvSpPr/>
          <p:nvPr/>
        </p:nvSpPr>
        <p:spPr>
          <a:xfrm>
            <a:off x="4078248" y="4975741"/>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Congestion analysis and performance analytics for identifying bottlenecks</a:t>
            </a:r>
            <a:endParaRPr lang="en-US" sz="1050" dirty="0"/>
          </a:p>
        </p:txBody>
      </p:sp>
      <p:sp>
        <p:nvSpPr>
          <p:cNvPr id="40" name="Text 38"/>
          <p:cNvSpPr/>
          <p:nvPr/>
        </p:nvSpPr>
        <p:spPr>
          <a:xfrm>
            <a:off x="10835045" y="4975741"/>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O(n log n)</a:t>
            </a:r>
            <a:endParaRPr lang="en-US" sz="1050" dirty="0"/>
          </a:p>
        </p:txBody>
      </p:sp>
      <p:sp>
        <p:nvSpPr>
          <p:cNvPr id="41" name="Shape 39"/>
          <p:cNvSpPr/>
          <p:nvPr/>
        </p:nvSpPr>
        <p:spPr>
          <a:xfrm>
            <a:off x="558403" y="5286375"/>
            <a:ext cx="13513594" cy="400883"/>
          </a:xfrm>
          <a:prstGeom prst="rect">
            <a:avLst/>
          </a:prstGeom>
          <a:solidFill>
            <a:srgbClr val="000000">
              <a:alpha val="4000"/>
            </a:srgbClr>
          </a:solidFill>
          <a:ln/>
        </p:spPr>
      </p:sp>
      <p:sp>
        <p:nvSpPr>
          <p:cNvPr id="42" name="Text 40"/>
          <p:cNvSpPr/>
          <p:nvPr/>
        </p:nvSpPr>
        <p:spPr>
          <a:xfrm>
            <a:off x="696039" y="537662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Dynamic Programming</a:t>
            </a:r>
            <a:endParaRPr lang="en-US" sz="1050" dirty="0"/>
          </a:p>
        </p:txBody>
      </p:sp>
      <p:sp>
        <p:nvSpPr>
          <p:cNvPr id="43" name="Text 41"/>
          <p:cNvSpPr/>
          <p:nvPr/>
        </p:nvSpPr>
        <p:spPr>
          <a:xfrm>
            <a:off x="4078248" y="5376624"/>
            <a:ext cx="6473904"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Optimal resource allocation when dispatching limited ambulances to multiple incidents</a:t>
            </a:r>
            <a:endParaRPr lang="en-US" sz="1050" dirty="0"/>
          </a:p>
        </p:txBody>
      </p:sp>
      <p:sp>
        <p:nvSpPr>
          <p:cNvPr id="44" name="Text 42"/>
          <p:cNvSpPr/>
          <p:nvPr/>
        </p:nvSpPr>
        <p:spPr>
          <a:xfrm>
            <a:off x="10835045" y="5376624"/>
            <a:ext cx="3099316"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O(n²)</a:t>
            </a:r>
            <a:endParaRPr lang="en-US" sz="1050" dirty="0"/>
          </a:p>
        </p:txBody>
      </p:sp>
      <p:sp>
        <p:nvSpPr>
          <p:cNvPr id="45" name="Text 43"/>
          <p:cNvSpPr/>
          <p:nvPr/>
        </p:nvSpPr>
        <p:spPr>
          <a:xfrm>
            <a:off x="550783" y="5901452"/>
            <a:ext cx="2693670" cy="258128"/>
          </a:xfrm>
          <a:prstGeom prst="rect">
            <a:avLst/>
          </a:prstGeom>
          <a:noFill/>
          <a:ln/>
        </p:spPr>
        <p:txBody>
          <a:bodyPr wrap="none" lIns="0" tIns="0" rIns="0" bIns="0" rtlCol="0" anchor="t"/>
          <a:lstStyle/>
          <a:p>
            <a:pPr algn="l" indent="0" marL="0">
              <a:lnSpc>
                <a:spcPts val="2000"/>
              </a:lnSpc>
              <a:buNone/>
            </a:pPr>
            <a:r>
              <a:rPr lang="en-US" sz="1600" dirty="0">
                <a:solidFill>
                  <a:srgbClr val="1B1B27"/>
                </a:solidFill>
                <a:latin typeface="Raleway" pitchFamily="34" charset="0"/>
                <a:ea typeface="Raleway" pitchFamily="34" charset="-122"/>
                <a:cs typeface="Raleway" pitchFamily="34" charset="-120"/>
              </a:rPr>
              <a:t>Emergency Facility Mapping</a:t>
            </a:r>
            <a:endParaRPr lang="en-US" sz="1600" dirty="0"/>
          </a:p>
        </p:txBody>
      </p:sp>
      <p:sp>
        <p:nvSpPr>
          <p:cNvPr id="46" name="Text 44"/>
          <p:cNvSpPr/>
          <p:nvPr/>
        </p:nvSpPr>
        <p:spPr>
          <a:xfrm>
            <a:off x="550783" y="6490097"/>
            <a:ext cx="6596420" cy="220385"/>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Facilities are intelligently categorised and mapped using hash-based data structures:</a:t>
            </a:r>
            <a:endParaRPr lang="en-US" sz="1050" dirty="0"/>
          </a:p>
        </p:txBody>
      </p:sp>
      <p:sp>
        <p:nvSpPr>
          <p:cNvPr id="47" name="Text 45"/>
          <p:cNvSpPr/>
          <p:nvPr/>
        </p:nvSpPr>
        <p:spPr>
          <a:xfrm>
            <a:off x="550783" y="6834426"/>
            <a:ext cx="6596420" cy="220385"/>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C3939"/>
                </a:solidFill>
                <a:latin typeface="Roboto" pitchFamily="34" charset="0"/>
                <a:ea typeface="Roboto" pitchFamily="34" charset="-122"/>
                <a:cs typeface="Roboto" pitchFamily="34" charset="-120"/>
              </a:rPr>
              <a:t>Hospitals:</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Handle all medical emergencies including accidents, cardiac events, and trauma</a:t>
            </a:r>
            <a:endParaRPr lang="en-US" sz="1050" dirty="0"/>
          </a:p>
        </p:txBody>
      </p:sp>
      <p:sp>
        <p:nvSpPr>
          <p:cNvPr id="48" name="Text 46"/>
          <p:cNvSpPr/>
          <p:nvPr/>
        </p:nvSpPr>
        <p:spPr>
          <a:xfrm>
            <a:off x="550783" y="7102912"/>
            <a:ext cx="6596420" cy="220385"/>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3C3939"/>
                </a:solidFill>
                <a:latin typeface="Roboto" pitchFamily="34" charset="0"/>
                <a:ea typeface="Roboto" pitchFamily="34" charset="-122"/>
                <a:cs typeface="Roboto" pitchFamily="34" charset="-120"/>
              </a:rPr>
              <a:t>Fire Stations:</a:t>
            </a:r>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 Respond to fire emergencies, building collapses, and related incidents</a:t>
            </a:r>
            <a:endParaRPr lang="en-US" sz="1050" dirty="0"/>
          </a:p>
        </p:txBody>
      </p:sp>
      <p:sp>
        <p:nvSpPr>
          <p:cNvPr id="49" name="Text 47"/>
          <p:cNvSpPr/>
          <p:nvPr/>
        </p:nvSpPr>
        <p:spPr>
          <a:xfrm>
            <a:off x="7490817" y="6490097"/>
            <a:ext cx="6596420" cy="220385"/>
          </a:xfrm>
          <a:prstGeom prst="rect">
            <a:avLst/>
          </a:prstGeom>
          <a:noFill/>
          <a:ln/>
        </p:spPr>
        <p:txBody>
          <a:bodyPr wrap="none" lIns="0" tIns="0" rIns="0" bIns="0" rtlCol="0" anchor="t"/>
          <a:lstStyle/>
          <a:p>
            <a:pPr algn="l" indent="0" marL="0">
              <a:lnSpc>
                <a:spcPts val="1700"/>
              </a:lnSpc>
              <a:buNone/>
            </a:pPr>
            <a:r>
              <a:rPr lang="en-US" sz="1050" b="1" dirty="0">
                <a:solidFill>
                  <a:srgbClr val="3C3939"/>
                </a:solidFill>
                <a:latin typeface="Roboto" pitchFamily="34" charset="0"/>
                <a:ea typeface="Roboto" pitchFamily="34" charset="-122"/>
                <a:cs typeface="Roboto" pitchFamily="34" charset="-120"/>
              </a:rPr>
              <a:t>Benefits of Hash-Based Mapping:</a:t>
            </a:r>
            <a:endParaRPr lang="en-US" sz="1050" dirty="0"/>
          </a:p>
        </p:txBody>
      </p:sp>
      <p:sp>
        <p:nvSpPr>
          <p:cNvPr id="50" name="Text 48"/>
          <p:cNvSpPr/>
          <p:nvPr/>
        </p:nvSpPr>
        <p:spPr>
          <a:xfrm>
            <a:off x="7490817" y="6834426"/>
            <a:ext cx="6596420" cy="22038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O(1) average-time facility filtering by emergency type</a:t>
            </a:r>
            <a:endParaRPr lang="en-US" sz="1050" dirty="0"/>
          </a:p>
        </p:txBody>
      </p:sp>
      <p:sp>
        <p:nvSpPr>
          <p:cNvPr id="51" name="Text 49"/>
          <p:cNvSpPr/>
          <p:nvPr/>
        </p:nvSpPr>
        <p:spPr>
          <a:xfrm>
            <a:off x="7490817" y="7102912"/>
            <a:ext cx="6596420" cy="22038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Instantaneous dispatch decisions during critical moments</a:t>
            </a:r>
            <a:endParaRPr lang="en-US" sz="1050" dirty="0"/>
          </a:p>
        </p:txBody>
      </p:sp>
      <p:sp>
        <p:nvSpPr>
          <p:cNvPr id="52" name="Text 50"/>
          <p:cNvSpPr/>
          <p:nvPr/>
        </p:nvSpPr>
        <p:spPr>
          <a:xfrm>
            <a:off x="7490817" y="7371398"/>
            <a:ext cx="6596420" cy="22038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C3939"/>
                </a:solidFill>
                <a:latin typeface="Roboto" pitchFamily="34" charset="0"/>
                <a:ea typeface="Roboto" pitchFamily="34" charset="-122"/>
                <a:cs typeface="Roboto" pitchFamily="34" charset="-120"/>
              </a:rPr>
              <a:t>Efficient memory utilization for facility lookup</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4848" y="514826"/>
            <a:ext cx="11647765" cy="534948"/>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aleway" pitchFamily="34" charset="0"/>
                <a:ea typeface="Raleway" pitchFamily="34" charset="-122"/>
                <a:cs typeface="Raleway" pitchFamily="34" charset="-120"/>
              </a:rPr>
              <a:t>Intelligent Incident Processing: Queue-Based Management</a:t>
            </a:r>
            <a:endParaRPr lang="en-US" sz="3350" dirty="0"/>
          </a:p>
        </p:txBody>
      </p:sp>
      <p:sp>
        <p:nvSpPr>
          <p:cNvPr id="3" name="Text 1"/>
          <p:cNvSpPr/>
          <p:nvPr/>
        </p:nvSpPr>
        <p:spPr>
          <a:xfrm>
            <a:off x="684848" y="1477804"/>
            <a:ext cx="2568416" cy="320992"/>
          </a:xfrm>
          <a:prstGeom prst="rect">
            <a:avLst/>
          </a:prstGeom>
          <a:noFill/>
          <a:ln/>
        </p:spPr>
        <p:txBody>
          <a:bodyPr wrap="none" lIns="0" tIns="0" rIns="0" bIns="0" rtlCol="0" anchor="t"/>
          <a:lstStyle/>
          <a:p>
            <a:pPr algn="l" indent="0" marL="0">
              <a:lnSpc>
                <a:spcPts val="2500"/>
              </a:lnSpc>
              <a:buNone/>
            </a:pPr>
            <a:r>
              <a:rPr lang="en-US" sz="2000" dirty="0">
                <a:solidFill>
                  <a:srgbClr val="1B1B27"/>
                </a:solidFill>
                <a:latin typeface="Raleway" pitchFamily="34" charset="0"/>
                <a:ea typeface="Raleway" pitchFamily="34" charset="-122"/>
                <a:cs typeface="Raleway" pitchFamily="34" charset="-120"/>
              </a:rPr>
              <a:t>Dual Queue System</a:t>
            </a:r>
            <a:endParaRPr lang="en-US" sz="2000" dirty="0"/>
          </a:p>
        </p:txBody>
      </p:sp>
      <p:sp>
        <p:nvSpPr>
          <p:cNvPr id="4" name="Text 2"/>
          <p:cNvSpPr/>
          <p:nvPr/>
        </p:nvSpPr>
        <p:spPr>
          <a:xfrm>
            <a:off x="684848" y="1970008"/>
            <a:ext cx="6421517" cy="547688"/>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Our system implements two complementary queuing mechanisms that work in tandem to ensure both fairness and urgency in emergency response:</a:t>
            </a:r>
            <a:endParaRPr lang="en-US" sz="1300" dirty="0"/>
          </a:p>
        </p:txBody>
      </p:sp>
      <p:sp>
        <p:nvSpPr>
          <p:cNvPr id="5" name="Shape 3"/>
          <p:cNvSpPr/>
          <p:nvPr/>
        </p:nvSpPr>
        <p:spPr>
          <a:xfrm>
            <a:off x="684848" y="2710220"/>
            <a:ext cx="6421517" cy="1617940"/>
          </a:xfrm>
          <a:prstGeom prst="roundRect">
            <a:avLst>
              <a:gd name="adj" fmla="val 4445"/>
            </a:avLst>
          </a:prstGeom>
          <a:solidFill>
            <a:srgbClr val="E1E1EA"/>
          </a:solidFill>
          <a:ln w="7620">
            <a:solidFill>
              <a:srgbClr val="C7C7D0"/>
            </a:solidFill>
            <a:prstDash val="solid"/>
          </a:ln>
        </p:spPr>
      </p:sp>
      <p:sp>
        <p:nvSpPr>
          <p:cNvPr id="6" name="Text 4"/>
          <p:cNvSpPr/>
          <p:nvPr/>
        </p:nvSpPr>
        <p:spPr>
          <a:xfrm>
            <a:off x="863679" y="2889052"/>
            <a:ext cx="2140387" cy="267533"/>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FIFO Queue</a:t>
            </a:r>
            <a:endParaRPr lang="en-US" sz="1650" dirty="0"/>
          </a:p>
        </p:txBody>
      </p:sp>
      <p:sp>
        <p:nvSpPr>
          <p:cNvPr id="7" name="Text 5"/>
          <p:cNvSpPr/>
          <p:nvPr/>
        </p:nvSpPr>
        <p:spPr>
          <a:xfrm>
            <a:off x="863679" y="3327797"/>
            <a:ext cx="6063853" cy="821531"/>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Maintains incident arrival order, ensuring that emergencies are acknowledged and processed in the sequence they were reported. This prevents any incident from being inadvertently overlooked.</a:t>
            </a:r>
            <a:endParaRPr lang="en-US" sz="1300" dirty="0"/>
          </a:p>
        </p:txBody>
      </p:sp>
      <p:sp>
        <p:nvSpPr>
          <p:cNvPr id="8" name="Shape 6"/>
          <p:cNvSpPr/>
          <p:nvPr/>
        </p:nvSpPr>
        <p:spPr>
          <a:xfrm>
            <a:off x="684848" y="4499372"/>
            <a:ext cx="6421517" cy="1617940"/>
          </a:xfrm>
          <a:prstGeom prst="roundRect">
            <a:avLst>
              <a:gd name="adj" fmla="val 4445"/>
            </a:avLst>
          </a:prstGeom>
          <a:solidFill>
            <a:srgbClr val="E1E1EA"/>
          </a:solidFill>
          <a:ln w="7620">
            <a:solidFill>
              <a:srgbClr val="C7C7D0"/>
            </a:solidFill>
            <a:prstDash val="solid"/>
          </a:ln>
        </p:spPr>
      </p:sp>
      <p:sp>
        <p:nvSpPr>
          <p:cNvPr id="9" name="Text 7"/>
          <p:cNvSpPr/>
          <p:nvPr/>
        </p:nvSpPr>
        <p:spPr>
          <a:xfrm>
            <a:off x="863679" y="4678204"/>
            <a:ext cx="2140387" cy="267533"/>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Priority Queue</a:t>
            </a:r>
            <a:endParaRPr lang="en-US" sz="1650" dirty="0"/>
          </a:p>
        </p:txBody>
      </p:sp>
      <p:sp>
        <p:nvSpPr>
          <p:cNvPr id="10" name="Text 8"/>
          <p:cNvSpPr/>
          <p:nvPr/>
        </p:nvSpPr>
        <p:spPr>
          <a:xfrm>
            <a:off x="863679" y="5116949"/>
            <a:ext cx="6063853" cy="821531"/>
          </a:xfrm>
          <a:prstGeom prst="rect">
            <a:avLst/>
          </a:prstGeom>
          <a:noFill/>
          <a:ln/>
        </p:spPr>
        <p:txBody>
          <a:bodyPr wrap="squar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Implements severity-based handling where critical cases jump to the front of the line. This ensures life-threatening emergencies receive immediate attention regardless of arrival time.</a:t>
            </a:r>
            <a:endParaRPr lang="en-US" sz="1300" dirty="0"/>
          </a:p>
        </p:txBody>
      </p:sp>
      <p:sp>
        <p:nvSpPr>
          <p:cNvPr id="11" name="Text 9"/>
          <p:cNvSpPr/>
          <p:nvPr/>
        </p:nvSpPr>
        <p:spPr>
          <a:xfrm>
            <a:off x="7531656" y="1477804"/>
            <a:ext cx="2570083" cy="320992"/>
          </a:xfrm>
          <a:prstGeom prst="rect">
            <a:avLst/>
          </a:prstGeom>
          <a:noFill/>
          <a:ln/>
        </p:spPr>
        <p:txBody>
          <a:bodyPr wrap="none" lIns="0" tIns="0" rIns="0" bIns="0" rtlCol="0" anchor="t"/>
          <a:lstStyle/>
          <a:p>
            <a:pPr algn="l" indent="0" marL="0">
              <a:lnSpc>
                <a:spcPts val="2500"/>
              </a:lnSpc>
              <a:buNone/>
            </a:pPr>
            <a:r>
              <a:rPr lang="en-US" sz="2000" dirty="0">
                <a:solidFill>
                  <a:srgbClr val="1B1B27"/>
                </a:solidFill>
                <a:latin typeface="Raleway" pitchFamily="34" charset="0"/>
                <a:ea typeface="Raleway" pitchFamily="34" charset="-122"/>
                <a:cs typeface="Raleway" pitchFamily="34" charset="-120"/>
              </a:rPr>
              <a:t>Severity Classification</a:t>
            </a:r>
            <a:endParaRPr lang="en-US" sz="2000" dirty="0"/>
          </a:p>
        </p:txBody>
      </p:sp>
      <p:sp>
        <p:nvSpPr>
          <p:cNvPr id="12" name="Text 10"/>
          <p:cNvSpPr/>
          <p:nvPr/>
        </p:nvSpPr>
        <p:spPr>
          <a:xfrm>
            <a:off x="7531656" y="1991320"/>
            <a:ext cx="171212" cy="213955"/>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aleway Light" pitchFamily="34" charset="0"/>
                <a:ea typeface="Raleway Light" pitchFamily="34" charset="-122"/>
                <a:cs typeface="Raleway Light" pitchFamily="34" charset="-120"/>
              </a:rPr>
              <a:t>01</a:t>
            </a:r>
            <a:endParaRPr lang="en-US" sz="1300" dirty="0"/>
          </a:p>
        </p:txBody>
      </p:sp>
      <p:sp>
        <p:nvSpPr>
          <p:cNvPr id="13" name="Shape 11"/>
          <p:cNvSpPr/>
          <p:nvPr/>
        </p:nvSpPr>
        <p:spPr>
          <a:xfrm>
            <a:off x="7531656" y="2259330"/>
            <a:ext cx="6421517" cy="22860"/>
          </a:xfrm>
          <a:prstGeom prst="rect">
            <a:avLst/>
          </a:prstGeom>
          <a:solidFill>
            <a:srgbClr val="1B1B27"/>
          </a:solidFill>
          <a:ln/>
        </p:spPr>
      </p:sp>
      <p:sp>
        <p:nvSpPr>
          <p:cNvPr id="14" name="Text 12"/>
          <p:cNvSpPr/>
          <p:nvPr/>
        </p:nvSpPr>
        <p:spPr>
          <a:xfrm>
            <a:off x="7531656" y="2390656"/>
            <a:ext cx="2140387" cy="267533"/>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High Priority</a:t>
            </a:r>
            <a:endParaRPr lang="en-US" sz="1650" dirty="0"/>
          </a:p>
        </p:txBody>
      </p:sp>
      <p:sp>
        <p:nvSpPr>
          <p:cNvPr id="15" name="Text 13"/>
          <p:cNvSpPr/>
          <p:nvPr/>
        </p:nvSpPr>
        <p:spPr>
          <a:xfrm>
            <a:off x="7531656" y="2829401"/>
            <a:ext cx="6421517" cy="273844"/>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Life-threatening emergencies requiring immediate dispatch</a:t>
            </a:r>
            <a:endParaRPr lang="en-US" sz="1300" dirty="0"/>
          </a:p>
        </p:txBody>
      </p:sp>
      <p:sp>
        <p:nvSpPr>
          <p:cNvPr id="16" name="Text 14"/>
          <p:cNvSpPr/>
          <p:nvPr/>
        </p:nvSpPr>
        <p:spPr>
          <a:xfrm>
            <a:off x="7531656" y="3402806"/>
            <a:ext cx="171212" cy="213955"/>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aleway Light" pitchFamily="34" charset="0"/>
                <a:ea typeface="Raleway Light" pitchFamily="34" charset="-122"/>
                <a:cs typeface="Raleway Light" pitchFamily="34" charset="-120"/>
              </a:rPr>
              <a:t>02</a:t>
            </a:r>
            <a:endParaRPr lang="en-US" sz="1300" dirty="0"/>
          </a:p>
        </p:txBody>
      </p:sp>
      <p:sp>
        <p:nvSpPr>
          <p:cNvPr id="17" name="Shape 15"/>
          <p:cNvSpPr/>
          <p:nvPr/>
        </p:nvSpPr>
        <p:spPr>
          <a:xfrm>
            <a:off x="7531656" y="3670816"/>
            <a:ext cx="6421517" cy="22860"/>
          </a:xfrm>
          <a:prstGeom prst="rect">
            <a:avLst/>
          </a:prstGeom>
          <a:solidFill>
            <a:srgbClr val="1B1B27"/>
          </a:solidFill>
          <a:ln/>
        </p:spPr>
      </p:sp>
      <p:sp>
        <p:nvSpPr>
          <p:cNvPr id="18" name="Text 16"/>
          <p:cNvSpPr/>
          <p:nvPr/>
        </p:nvSpPr>
        <p:spPr>
          <a:xfrm>
            <a:off x="7531656" y="3802142"/>
            <a:ext cx="2140387" cy="267533"/>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Medium Priority</a:t>
            </a:r>
            <a:endParaRPr lang="en-US" sz="1650" dirty="0"/>
          </a:p>
        </p:txBody>
      </p:sp>
      <p:sp>
        <p:nvSpPr>
          <p:cNvPr id="19" name="Text 17"/>
          <p:cNvSpPr/>
          <p:nvPr/>
        </p:nvSpPr>
        <p:spPr>
          <a:xfrm>
            <a:off x="7531656" y="4240887"/>
            <a:ext cx="6421517" cy="273844"/>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Serious situations requiring prompt but not immediate response</a:t>
            </a:r>
            <a:endParaRPr lang="en-US" sz="1300" dirty="0"/>
          </a:p>
        </p:txBody>
      </p:sp>
      <p:sp>
        <p:nvSpPr>
          <p:cNvPr id="20" name="Text 18"/>
          <p:cNvSpPr/>
          <p:nvPr/>
        </p:nvSpPr>
        <p:spPr>
          <a:xfrm>
            <a:off x="7531656" y="4814292"/>
            <a:ext cx="171212" cy="213955"/>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aleway Light" pitchFamily="34" charset="0"/>
                <a:ea typeface="Raleway Light" pitchFamily="34" charset="-122"/>
                <a:cs typeface="Raleway Light" pitchFamily="34" charset="-120"/>
              </a:rPr>
              <a:t>03</a:t>
            </a:r>
            <a:endParaRPr lang="en-US" sz="1300" dirty="0"/>
          </a:p>
        </p:txBody>
      </p:sp>
      <p:sp>
        <p:nvSpPr>
          <p:cNvPr id="21" name="Shape 19"/>
          <p:cNvSpPr/>
          <p:nvPr/>
        </p:nvSpPr>
        <p:spPr>
          <a:xfrm>
            <a:off x="7531656" y="5082302"/>
            <a:ext cx="6421517" cy="22860"/>
          </a:xfrm>
          <a:prstGeom prst="rect">
            <a:avLst/>
          </a:prstGeom>
          <a:solidFill>
            <a:srgbClr val="1B1B27"/>
          </a:solidFill>
          <a:ln/>
        </p:spPr>
      </p:sp>
      <p:sp>
        <p:nvSpPr>
          <p:cNvPr id="22" name="Text 20"/>
          <p:cNvSpPr/>
          <p:nvPr/>
        </p:nvSpPr>
        <p:spPr>
          <a:xfrm>
            <a:off x="7531656" y="5213628"/>
            <a:ext cx="2140387" cy="267533"/>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Low Priority</a:t>
            </a:r>
            <a:endParaRPr lang="en-US" sz="1650" dirty="0"/>
          </a:p>
        </p:txBody>
      </p:sp>
      <p:sp>
        <p:nvSpPr>
          <p:cNvPr id="23" name="Text 21"/>
          <p:cNvSpPr/>
          <p:nvPr/>
        </p:nvSpPr>
        <p:spPr>
          <a:xfrm>
            <a:off x="7531656" y="5652373"/>
            <a:ext cx="6421517" cy="273844"/>
          </a:xfrm>
          <a:prstGeom prst="rect">
            <a:avLst/>
          </a:prstGeom>
          <a:noFill/>
          <a:ln/>
        </p:spPr>
        <p:txBody>
          <a:bodyPr wrap="none" lIns="0" tIns="0" rIns="0" bIns="0" rtlCol="0" anchor="t"/>
          <a:lstStyle/>
          <a:p>
            <a:pPr algn="l" indent="0" marL="0">
              <a:lnSpc>
                <a:spcPts val="2150"/>
              </a:lnSpc>
              <a:buNone/>
            </a:pPr>
            <a:r>
              <a:rPr lang="en-US" sz="1300" dirty="0">
                <a:solidFill>
                  <a:srgbClr val="3C3939"/>
                </a:solidFill>
                <a:latin typeface="Roboto" pitchFamily="34" charset="0"/>
                <a:ea typeface="Roboto" pitchFamily="34" charset="-122"/>
                <a:cs typeface="Roboto" pitchFamily="34" charset="-120"/>
              </a:rPr>
              <a:t>Non-critical incidents that can be scheduled efficiently</a:t>
            </a:r>
            <a:endParaRPr lang="en-US" sz="1300" dirty="0"/>
          </a:p>
        </p:txBody>
      </p:sp>
      <p:sp>
        <p:nvSpPr>
          <p:cNvPr id="24" name="Shape 22"/>
          <p:cNvSpPr/>
          <p:nvPr/>
        </p:nvSpPr>
        <p:spPr>
          <a:xfrm>
            <a:off x="7531656" y="6247090"/>
            <a:ext cx="6421517" cy="1275159"/>
          </a:xfrm>
          <a:prstGeom prst="roundRect">
            <a:avLst>
              <a:gd name="adj" fmla="val 5640"/>
            </a:avLst>
          </a:prstGeom>
          <a:solidFill>
            <a:srgbClr val="D2D2E0"/>
          </a:solidFill>
          <a:ln/>
        </p:spPr>
      </p:sp>
      <p:pic>
        <p:nvPicPr>
          <p:cNvPr id="25" name="Image 0" descr="preencoded.png">    </p:cNvPr>
          <p:cNvPicPr>
            <a:picLocks noChangeAspect="1"/>
          </p:cNvPicPr>
          <p:nvPr/>
        </p:nvPicPr>
        <p:blipFill>
          <a:blip r:embed="rId1"/>
          <a:stretch>
            <a:fillRect/>
          </a:stretch>
        </p:blipFill>
        <p:spPr>
          <a:xfrm>
            <a:off x="7702868" y="6501646"/>
            <a:ext cx="213955" cy="171212"/>
          </a:xfrm>
          <a:prstGeom prst="rect">
            <a:avLst/>
          </a:prstGeom>
        </p:spPr>
      </p:pic>
      <p:sp>
        <p:nvSpPr>
          <p:cNvPr id="26" name="Text 23"/>
          <p:cNvSpPr/>
          <p:nvPr/>
        </p:nvSpPr>
        <p:spPr>
          <a:xfrm>
            <a:off x="8088035" y="6461046"/>
            <a:ext cx="5693926" cy="821531"/>
          </a:xfrm>
          <a:prstGeom prst="rect">
            <a:avLst/>
          </a:prstGeom>
          <a:noFill/>
          <a:ln/>
        </p:spPr>
        <p:txBody>
          <a:bodyPr wrap="square" lIns="0" tIns="0" rIns="0" bIns="0" rtlCol="0" anchor="t"/>
          <a:lstStyle/>
          <a:p>
            <a:pPr algn="l" indent="0" marL="0">
              <a:lnSpc>
                <a:spcPts val="2150"/>
              </a:lnSpc>
              <a:buNone/>
            </a:pPr>
            <a:r>
              <a:rPr lang="en-US" sz="1300" b="1" dirty="0">
                <a:solidFill>
                  <a:srgbClr val="000000"/>
                </a:solidFill>
                <a:latin typeface="Roboto" pitchFamily="34" charset="0"/>
                <a:ea typeface="Roboto" pitchFamily="34" charset="-122"/>
                <a:cs typeface="Roboto" pitchFamily="34" charset="-120"/>
              </a:rPr>
              <a:t>Why Queues?</a:t>
            </a:r>
            <a:pPr algn="l" indent="0" marL="0">
              <a:lnSpc>
                <a:spcPts val="2150"/>
              </a:lnSpc>
              <a:buNone/>
            </a:pPr>
            <a:r>
              <a:rPr lang="en-US" sz="1300" dirty="0">
                <a:solidFill>
                  <a:srgbClr val="000000"/>
                </a:solidFill>
                <a:latin typeface="Roboto" pitchFamily="34" charset="0"/>
                <a:ea typeface="Roboto" pitchFamily="34" charset="-122"/>
                <a:cs typeface="Roboto" pitchFamily="34" charset="-120"/>
              </a:rPr>
              <a:t> This dual-queue architecture mirrors real-world emergency call management systems, ensuring critical cases are handled first while maintaining systematic processing of all incidents.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272891"/>
            <a:ext cx="5902404" cy="310158"/>
          </a:xfrm>
          <a:prstGeom prst="rect">
            <a:avLst/>
          </a:prstGeom>
          <a:noFill/>
          <a:ln/>
        </p:spPr>
        <p:txBody>
          <a:bodyPr wrap="none" lIns="0" tIns="0" rIns="0" bIns="0" rtlCol="0" anchor="t"/>
          <a:lstStyle/>
          <a:p>
            <a:pPr algn="l" indent="0" marL="0">
              <a:lnSpc>
                <a:spcPts val="2400"/>
              </a:lnSpc>
              <a:buNone/>
            </a:pPr>
            <a:r>
              <a:rPr lang="en-US" sz="1950" dirty="0">
                <a:solidFill>
                  <a:srgbClr val="1B1B27"/>
                </a:solidFill>
                <a:latin typeface="Raleway" pitchFamily="34" charset="0"/>
                <a:ea typeface="Raleway" pitchFamily="34" charset="-122"/>
                <a:cs typeface="Raleway" pitchFamily="34" charset="-120"/>
              </a:rPr>
              <a:t>Optimal Facility Selection &amp; Shortest Path Algorithm</a:t>
            </a:r>
            <a:endParaRPr lang="en-US" sz="1950" dirty="0"/>
          </a:p>
        </p:txBody>
      </p:sp>
      <p:sp>
        <p:nvSpPr>
          <p:cNvPr id="3" name="Text 1"/>
          <p:cNvSpPr/>
          <p:nvPr/>
        </p:nvSpPr>
        <p:spPr>
          <a:xfrm>
            <a:off x="396835" y="831056"/>
            <a:ext cx="1917978" cy="185976"/>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Raleway" pitchFamily="34" charset="0"/>
                <a:ea typeface="Raleway" pitchFamily="34" charset="-122"/>
                <a:cs typeface="Raleway" pitchFamily="34" charset="-120"/>
              </a:rPr>
              <a:t>Best Facility Selection Logic</a:t>
            </a:r>
            <a:endParaRPr lang="en-US" sz="1150" dirty="0"/>
          </a:p>
        </p:txBody>
      </p:sp>
      <p:sp>
        <p:nvSpPr>
          <p:cNvPr id="4" name="Shape 2"/>
          <p:cNvSpPr/>
          <p:nvPr/>
        </p:nvSpPr>
        <p:spPr>
          <a:xfrm>
            <a:off x="496014" y="1277422"/>
            <a:ext cx="99179" cy="462201"/>
          </a:xfrm>
          <a:prstGeom prst="roundRect">
            <a:avLst>
              <a:gd name="adj" fmla="val 42025"/>
            </a:avLst>
          </a:prstGeom>
          <a:solidFill>
            <a:srgbClr val="E1E1EA"/>
          </a:solidFill>
          <a:ln w="7620">
            <a:solidFill>
              <a:srgbClr val="C7C7D0"/>
            </a:solidFill>
            <a:prstDash val="solid"/>
          </a:ln>
        </p:spPr>
      </p:sp>
      <p:sp>
        <p:nvSpPr>
          <p:cNvPr id="5" name="Shape 3"/>
          <p:cNvSpPr/>
          <p:nvPr/>
        </p:nvSpPr>
        <p:spPr>
          <a:xfrm>
            <a:off x="396835" y="1212294"/>
            <a:ext cx="297656" cy="297656"/>
          </a:xfrm>
          <a:prstGeom prst="roundRect">
            <a:avLst>
              <a:gd name="adj" fmla="val 153600"/>
            </a:avLst>
          </a:prstGeom>
          <a:solidFill>
            <a:srgbClr val="E1E1EA"/>
          </a:solidFill>
          <a:ln w="7620">
            <a:solidFill>
              <a:srgbClr val="C7C7D0"/>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1249" y="1286708"/>
            <a:ext cx="148828" cy="148828"/>
          </a:xfrm>
          <a:prstGeom prst="rect">
            <a:avLst/>
          </a:prstGeom>
        </p:spPr>
      </p:pic>
      <p:sp>
        <p:nvSpPr>
          <p:cNvPr id="7" name="Text 4"/>
          <p:cNvSpPr/>
          <p:nvPr/>
        </p:nvSpPr>
        <p:spPr>
          <a:xfrm>
            <a:off x="793671" y="1227773"/>
            <a:ext cx="1422083"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Identify Emergency Type</a:t>
            </a:r>
            <a:endParaRPr lang="en-US" sz="950" dirty="0"/>
          </a:p>
        </p:txBody>
      </p:sp>
      <p:sp>
        <p:nvSpPr>
          <p:cNvPr id="8" name="Text 5"/>
          <p:cNvSpPr/>
          <p:nvPr/>
        </p:nvSpPr>
        <p:spPr>
          <a:xfrm>
            <a:off x="793671" y="1481971"/>
            <a:ext cx="5696545"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Classify incident as medical or fire emergency</a:t>
            </a:r>
            <a:endParaRPr lang="en-US" sz="750" dirty="0"/>
          </a:p>
        </p:txBody>
      </p:sp>
      <p:sp>
        <p:nvSpPr>
          <p:cNvPr id="9" name="Shape 6"/>
          <p:cNvSpPr/>
          <p:nvPr/>
        </p:nvSpPr>
        <p:spPr>
          <a:xfrm>
            <a:off x="644843" y="1987748"/>
            <a:ext cx="99179" cy="462201"/>
          </a:xfrm>
          <a:prstGeom prst="roundRect">
            <a:avLst>
              <a:gd name="adj" fmla="val 42025"/>
            </a:avLst>
          </a:prstGeom>
          <a:solidFill>
            <a:srgbClr val="E1E1EA"/>
          </a:solidFill>
          <a:ln w="7620">
            <a:solidFill>
              <a:srgbClr val="C7C7D0"/>
            </a:solidFill>
            <a:prstDash val="solid"/>
          </a:ln>
        </p:spPr>
      </p:sp>
      <p:sp>
        <p:nvSpPr>
          <p:cNvPr id="10" name="Shape 7"/>
          <p:cNvSpPr/>
          <p:nvPr/>
        </p:nvSpPr>
        <p:spPr>
          <a:xfrm>
            <a:off x="545663" y="1922621"/>
            <a:ext cx="297656" cy="297656"/>
          </a:xfrm>
          <a:prstGeom prst="roundRect">
            <a:avLst>
              <a:gd name="adj" fmla="val 153600"/>
            </a:avLst>
          </a:prstGeom>
          <a:solidFill>
            <a:srgbClr val="E1E1EA"/>
          </a:solidFill>
          <a:ln w="7620">
            <a:solidFill>
              <a:srgbClr val="C7C7D0"/>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078" y="1997035"/>
            <a:ext cx="148828" cy="148828"/>
          </a:xfrm>
          <a:prstGeom prst="rect">
            <a:avLst/>
          </a:prstGeom>
        </p:spPr>
      </p:pic>
      <p:sp>
        <p:nvSpPr>
          <p:cNvPr id="12" name="Text 8"/>
          <p:cNvSpPr/>
          <p:nvPr/>
        </p:nvSpPr>
        <p:spPr>
          <a:xfrm>
            <a:off x="942499" y="1938099"/>
            <a:ext cx="1263015"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Filter Eligible Facilities</a:t>
            </a:r>
            <a:endParaRPr lang="en-US" sz="950" dirty="0"/>
          </a:p>
        </p:txBody>
      </p:sp>
      <p:sp>
        <p:nvSpPr>
          <p:cNvPr id="13" name="Text 9"/>
          <p:cNvSpPr/>
          <p:nvPr/>
        </p:nvSpPr>
        <p:spPr>
          <a:xfrm>
            <a:off x="942499" y="2192298"/>
            <a:ext cx="5547717"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Use hash map to retrieve matching facility list</a:t>
            </a:r>
            <a:endParaRPr lang="en-US" sz="750" dirty="0"/>
          </a:p>
        </p:txBody>
      </p:sp>
      <p:sp>
        <p:nvSpPr>
          <p:cNvPr id="14" name="Shape 10"/>
          <p:cNvSpPr/>
          <p:nvPr/>
        </p:nvSpPr>
        <p:spPr>
          <a:xfrm>
            <a:off x="793671" y="2698075"/>
            <a:ext cx="99179" cy="462201"/>
          </a:xfrm>
          <a:prstGeom prst="roundRect">
            <a:avLst>
              <a:gd name="adj" fmla="val 42025"/>
            </a:avLst>
          </a:prstGeom>
          <a:solidFill>
            <a:srgbClr val="E1E1EA"/>
          </a:solidFill>
          <a:ln w="7620">
            <a:solidFill>
              <a:srgbClr val="C7C7D0"/>
            </a:solidFill>
            <a:prstDash val="solid"/>
          </a:ln>
        </p:spPr>
      </p:sp>
      <p:sp>
        <p:nvSpPr>
          <p:cNvPr id="15" name="Shape 11"/>
          <p:cNvSpPr/>
          <p:nvPr/>
        </p:nvSpPr>
        <p:spPr>
          <a:xfrm>
            <a:off x="694492" y="2632948"/>
            <a:ext cx="297656" cy="297656"/>
          </a:xfrm>
          <a:prstGeom prst="roundRect">
            <a:avLst>
              <a:gd name="adj" fmla="val 153600"/>
            </a:avLst>
          </a:prstGeom>
          <a:solidFill>
            <a:srgbClr val="E1E1EA"/>
          </a:solidFill>
          <a:ln w="7620">
            <a:solidFill>
              <a:srgbClr val="C7C7D0"/>
            </a:solidFill>
            <a:prstDash val="solid"/>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06" y="2707362"/>
            <a:ext cx="148828" cy="148828"/>
          </a:xfrm>
          <a:prstGeom prst="rect">
            <a:avLst/>
          </a:prstGeom>
        </p:spPr>
      </p:pic>
      <p:sp>
        <p:nvSpPr>
          <p:cNvPr id="17" name="Text 12"/>
          <p:cNvSpPr/>
          <p:nvPr/>
        </p:nvSpPr>
        <p:spPr>
          <a:xfrm>
            <a:off x="1091327" y="2648426"/>
            <a:ext cx="1354098"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Run Dijkstra's Algorithm</a:t>
            </a:r>
            <a:endParaRPr lang="en-US" sz="950" dirty="0"/>
          </a:p>
        </p:txBody>
      </p:sp>
      <p:sp>
        <p:nvSpPr>
          <p:cNvPr id="18" name="Text 13"/>
          <p:cNvSpPr/>
          <p:nvPr/>
        </p:nvSpPr>
        <p:spPr>
          <a:xfrm>
            <a:off x="1091327" y="2902625"/>
            <a:ext cx="5398889"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Calculate optimal path from incident to each facility</a:t>
            </a:r>
            <a:endParaRPr lang="en-US" sz="750" dirty="0"/>
          </a:p>
        </p:txBody>
      </p:sp>
      <p:sp>
        <p:nvSpPr>
          <p:cNvPr id="19" name="Shape 14"/>
          <p:cNvSpPr/>
          <p:nvPr/>
        </p:nvSpPr>
        <p:spPr>
          <a:xfrm>
            <a:off x="942499" y="3408402"/>
            <a:ext cx="99179" cy="462201"/>
          </a:xfrm>
          <a:prstGeom prst="roundRect">
            <a:avLst>
              <a:gd name="adj" fmla="val 42025"/>
            </a:avLst>
          </a:prstGeom>
          <a:solidFill>
            <a:srgbClr val="E1E1EA"/>
          </a:solidFill>
          <a:ln w="7620">
            <a:solidFill>
              <a:srgbClr val="C7C7D0"/>
            </a:solidFill>
            <a:prstDash val="solid"/>
          </a:ln>
        </p:spPr>
      </p:sp>
      <p:sp>
        <p:nvSpPr>
          <p:cNvPr id="20" name="Shape 15"/>
          <p:cNvSpPr/>
          <p:nvPr/>
        </p:nvSpPr>
        <p:spPr>
          <a:xfrm>
            <a:off x="843320" y="3343275"/>
            <a:ext cx="297656" cy="297656"/>
          </a:xfrm>
          <a:prstGeom prst="roundRect">
            <a:avLst>
              <a:gd name="adj" fmla="val 153600"/>
            </a:avLst>
          </a:prstGeom>
          <a:solidFill>
            <a:srgbClr val="E1E1EA"/>
          </a:solidFill>
          <a:ln w="7620">
            <a:solidFill>
              <a:srgbClr val="C7C7D0"/>
            </a:solidFill>
            <a:prstDash val="solid"/>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7734" y="3417689"/>
            <a:ext cx="148828" cy="148828"/>
          </a:xfrm>
          <a:prstGeom prst="rect">
            <a:avLst/>
          </a:prstGeom>
        </p:spPr>
      </p:pic>
      <p:sp>
        <p:nvSpPr>
          <p:cNvPr id="22" name="Text 16"/>
          <p:cNvSpPr/>
          <p:nvPr/>
        </p:nvSpPr>
        <p:spPr>
          <a:xfrm>
            <a:off x="1240155" y="335875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Select Minimum Cost</a:t>
            </a:r>
            <a:endParaRPr lang="en-US" sz="950" dirty="0"/>
          </a:p>
        </p:txBody>
      </p:sp>
      <p:sp>
        <p:nvSpPr>
          <p:cNvPr id="23" name="Text 17"/>
          <p:cNvSpPr/>
          <p:nvPr/>
        </p:nvSpPr>
        <p:spPr>
          <a:xfrm>
            <a:off x="1240155" y="3612952"/>
            <a:ext cx="5250061"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Choose facility with fastest response time</a:t>
            </a:r>
            <a:endParaRPr lang="en-US" sz="750" dirty="0"/>
          </a:p>
        </p:txBody>
      </p:sp>
      <p:sp>
        <p:nvSpPr>
          <p:cNvPr id="24" name="Text 18"/>
          <p:cNvSpPr/>
          <p:nvPr/>
        </p:nvSpPr>
        <p:spPr>
          <a:xfrm>
            <a:off x="396835" y="3982283"/>
            <a:ext cx="6093381" cy="158591"/>
          </a:xfrm>
          <a:prstGeom prst="rect">
            <a:avLst/>
          </a:prstGeom>
          <a:noFill/>
          <a:ln/>
        </p:spPr>
        <p:txBody>
          <a:bodyPr wrap="none" lIns="0" tIns="0" rIns="0" bIns="0" rtlCol="0" anchor="t"/>
          <a:lstStyle/>
          <a:p>
            <a:pPr algn="l" indent="0" marL="0">
              <a:lnSpc>
                <a:spcPts val="1250"/>
              </a:lnSpc>
              <a:buNone/>
            </a:pPr>
            <a:r>
              <a:rPr lang="en-US" sz="750" b="1" dirty="0">
                <a:solidFill>
                  <a:srgbClr val="3C3939"/>
                </a:solidFill>
                <a:latin typeface="Roboto" pitchFamily="34" charset="0"/>
                <a:ea typeface="Roboto" pitchFamily="34" charset="-122"/>
                <a:cs typeface="Roboto" pitchFamily="34" charset="-120"/>
              </a:rPr>
              <a:t>Strategy:</a:t>
            </a:r>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 Greedy approach selecting the facility with minimum immediate cost, ensuring fastest possible response.</a:t>
            </a:r>
            <a:endParaRPr lang="en-US" sz="750" dirty="0"/>
          </a:p>
        </p:txBody>
      </p:sp>
      <p:sp>
        <p:nvSpPr>
          <p:cNvPr id="25" name="Text 19"/>
          <p:cNvSpPr/>
          <p:nvPr/>
        </p:nvSpPr>
        <p:spPr>
          <a:xfrm>
            <a:off x="396835" y="4230172"/>
            <a:ext cx="6093381" cy="158591"/>
          </a:xfrm>
          <a:prstGeom prst="rect">
            <a:avLst/>
          </a:prstGeom>
          <a:noFill/>
          <a:ln/>
        </p:spPr>
        <p:txBody>
          <a:bodyPr wrap="none" lIns="0" tIns="0" rIns="0" bIns="0" rtlCol="0" anchor="t"/>
          <a:lstStyle/>
          <a:p>
            <a:pPr algn="l" indent="0" marL="0">
              <a:lnSpc>
                <a:spcPts val="1250"/>
              </a:lnSpc>
              <a:buNone/>
            </a:pPr>
            <a:r>
              <a:rPr lang="en-US" sz="750" b="1" dirty="0">
                <a:solidFill>
                  <a:srgbClr val="3C3939"/>
                </a:solidFill>
                <a:latin typeface="Roboto" pitchFamily="34" charset="0"/>
                <a:ea typeface="Roboto" pitchFamily="34" charset="-122"/>
                <a:cs typeface="Roboto" pitchFamily="34" charset="-120"/>
              </a:rPr>
              <a:t>Output:</a:t>
            </a:r>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 Selected facility, complete route path, and estimated response cost.</a:t>
            </a:r>
            <a:endParaRPr lang="en-US" sz="750" dirty="0"/>
          </a:p>
        </p:txBody>
      </p:sp>
      <p:sp>
        <p:nvSpPr>
          <p:cNvPr id="26" name="Text 20"/>
          <p:cNvSpPr/>
          <p:nvPr/>
        </p:nvSpPr>
        <p:spPr>
          <a:xfrm>
            <a:off x="6739771" y="831056"/>
            <a:ext cx="2444353" cy="185976"/>
          </a:xfrm>
          <a:prstGeom prst="rect">
            <a:avLst/>
          </a:prstGeom>
          <a:noFill/>
          <a:ln/>
        </p:spPr>
        <p:txBody>
          <a:bodyPr wrap="none" lIns="0" tIns="0" rIns="0" bIns="0" rtlCol="0" anchor="t"/>
          <a:lstStyle/>
          <a:p>
            <a:pPr algn="l" indent="0" marL="0">
              <a:lnSpc>
                <a:spcPts val="1450"/>
              </a:lnSpc>
              <a:buNone/>
            </a:pPr>
            <a:r>
              <a:rPr lang="en-US" sz="1150" dirty="0">
                <a:solidFill>
                  <a:srgbClr val="1B1B27"/>
                </a:solidFill>
                <a:latin typeface="Raleway" pitchFamily="34" charset="0"/>
                <a:ea typeface="Raleway" pitchFamily="34" charset="-122"/>
                <a:cs typeface="Raleway" pitchFamily="34" charset="-120"/>
              </a:rPr>
              <a:t>Dijkstra's Algorithm Implementation</a:t>
            </a:r>
            <a:endParaRPr lang="en-US" sz="1150" dirty="0"/>
          </a:p>
        </p:txBody>
      </p:sp>
      <p:pic>
        <p:nvPicPr>
          <p:cNvPr id="27" name="Image 4" descr="preencoded.png">    </p:cNvPr>
          <p:cNvPicPr>
            <a:picLocks noChangeAspect="1"/>
          </p:cNvPicPr>
          <p:nvPr/>
        </p:nvPicPr>
        <p:blipFill>
          <a:blip r:embed="rId9"/>
          <a:stretch>
            <a:fillRect/>
          </a:stretch>
        </p:blipFill>
        <p:spPr>
          <a:xfrm>
            <a:off x="6739771" y="1128593"/>
            <a:ext cx="6351151" cy="6351151"/>
          </a:xfrm>
          <a:prstGeom prst="rect">
            <a:avLst/>
          </a:prstGeom>
        </p:spPr>
      </p:pic>
      <p:sp>
        <p:nvSpPr>
          <p:cNvPr id="28" name="Shape 21"/>
          <p:cNvSpPr/>
          <p:nvPr/>
        </p:nvSpPr>
        <p:spPr>
          <a:xfrm>
            <a:off x="6739771" y="7591306"/>
            <a:ext cx="7501295" cy="641628"/>
          </a:xfrm>
          <a:prstGeom prst="roundRect">
            <a:avLst>
              <a:gd name="adj" fmla="val 11401"/>
            </a:avLst>
          </a:prstGeom>
          <a:solidFill>
            <a:srgbClr val="FFFFFF">
              <a:alpha val="95000"/>
            </a:srgbClr>
          </a:solidFill>
          <a:ln w="15240">
            <a:solidFill>
              <a:srgbClr val="C7C7D0"/>
            </a:solidFill>
            <a:prstDash val="solid"/>
          </a:ln>
        </p:spPr>
      </p:sp>
      <p:sp>
        <p:nvSpPr>
          <p:cNvPr id="29" name="Shape 22"/>
          <p:cNvSpPr/>
          <p:nvPr/>
        </p:nvSpPr>
        <p:spPr>
          <a:xfrm>
            <a:off x="6724531" y="7591306"/>
            <a:ext cx="60960" cy="641628"/>
          </a:xfrm>
          <a:prstGeom prst="roundRect">
            <a:avLst>
              <a:gd name="adj" fmla="val 68372"/>
            </a:avLst>
          </a:prstGeom>
          <a:solidFill>
            <a:srgbClr val="1B1B27"/>
          </a:solidFill>
          <a:ln/>
        </p:spPr>
      </p:sp>
      <p:sp>
        <p:nvSpPr>
          <p:cNvPr id="30" name="Text 23"/>
          <p:cNvSpPr/>
          <p:nvPr/>
        </p:nvSpPr>
        <p:spPr>
          <a:xfrm>
            <a:off x="6899910" y="7705725"/>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Why Dijkstra?</a:t>
            </a:r>
            <a:endParaRPr lang="en-US" sz="950" dirty="0"/>
          </a:p>
        </p:txBody>
      </p:sp>
      <p:sp>
        <p:nvSpPr>
          <p:cNvPr id="31" name="Text 24"/>
          <p:cNvSpPr/>
          <p:nvPr/>
        </p:nvSpPr>
        <p:spPr>
          <a:xfrm>
            <a:off x="6899910" y="7959923"/>
            <a:ext cx="7226737"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Works efficiently with non-negative edge weights, which is perfect for our distance + traffic delay model. Guarantees finding the optimal shortest path.</a:t>
            </a:r>
            <a:endParaRPr lang="en-US" sz="750" dirty="0"/>
          </a:p>
        </p:txBody>
      </p:sp>
      <p:sp>
        <p:nvSpPr>
          <p:cNvPr id="32" name="Shape 25"/>
          <p:cNvSpPr/>
          <p:nvPr/>
        </p:nvSpPr>
        <p:spPr>
          <a:xfrm>
            <a:off x="6739771" y="8332113"/>
            <a:ext cx="7501295" cy="641628"/>
          </a:xfrm>
          <a:prstGeom prst="roundRect">
            <a:avLst>
              <a:gd name="adj" fmla="val 11401"/>
            </a:avLst>
          </a:prstGeom>
          <a:solidFill>
            <a:srgbClr val="FFFFFF">
              <a:alpha val="95000"/>
            </a:srgbClr>
          </a:solidFill>
          <a:ln w="15240">
            <a:solidFill>
              <a:srgbClr val="C7C7D0"/>
            </a:solidFill>
            <a:prstDash val="solid"/>
          </a:ln>
        </p:spPr>
      </p:sp>
      <p:sp>
        <p:nvSpPr>
          <p:cNvPr id="33" name="Shape 26"/>
          <p:cNvSpPr/>
          <p:nvPr/>
        </p:nvSpPr>
        <p:spPr>
          <a:xfrm>
            <a:off x="6724531" y="8332113"/>
            <a:ext cx="60960" cy="641628"/>
          </a:xfrm>
          <a:prstGeom prst="roundRect">
            <a:avLst>
              <a:gd name="adj" fmla="val 68372"/>
            </a:avLst>
          </a:prstGeom>
          <a:solidFill>
            <a:srgbClr val="1B1B27"/>
          </a:solidFill>
          <a:ln/>
        </p:spPr>
      </p:sp>
      <p:sp>
        <p:nvSpPr>
          <p:cNvPr id="34" name="Text 27"/>
          <p:cNvSpPr/>
          <p:nvPr/>
        </p:nvSpPr>
        <p:spPr>
          <a:xfrm>
            <a:off x="6899910" y="8446532"/>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Time Complexity</a:t>
            </a:r>
            <a:endParaRPr lang="en-US" sz="950" dirty="0"/>
          </a:p>
        </p:txBody>
      </p:sp>
      <p:sp>
        <p:nvSpPr>
          <p:cNvPr id="35" name="Text 28"/>
          <p:cNvSpPr/>
          <p:nvPr/>
        </p:nvSpPr>
        <p:spPr>
          <a:xfrm>
            <a:off x="6899910" y="8700730"/>
            <a:ext cx="7226737"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O(E log V) using a priority queue implementation, ensuring fast computation even for large networks.</a:t>
            </a:r>
            <a:endParaRPr lang="en-US" sz="750" dirty="0"/>
          </a:p>
        </p:txBody>
      </p:sp>
      <p:sp>
        <p:nvSpPr>
          <p:cNvPr id="36" name="Shape 29"/>
          <p:cNvSpPr/>
          <p:nvPr/>
        </p:nvSpPr>
        <p:spPr>
          <a:xfrm>
            <a:off x="6739771" y="9072920"/>
            <a:ext cx="7501295" cy="641628"/>
          </a:xfrm>
          <a:prstGeom prst="roundRect">
            <a:avLst>
              <a:gd name="adj" fmla="val 11401"/>
            </a:avLst>
          </a:prstGeom>
          <a:solidFill>
            <a:srgbClr val="FFFFFF">
              <a:alpha val="95000"/>
            </a:srgbClr>
          </a:solidFill>
          <a:ln w="15240">
            <a:solidFill>
              <a:srgbClr val="C7C7D0"/>
            </a:solidFill>
            <a:prstDash val="solid"/>
          </a:ln>
        </p:spPr>
      </p:sp>
      <p:sp>
        <p:nvSpPr>
          <p:cNvPr id="37" name="Shape 30"/>
          <p:cNvSpPr/>
          <p:nvPr/>
        </p:nvSpPr>
        <p:spPr>
          <a:xfrm>
            <a:off x="6724531" y="9072920"/>
            <a:ext cx="60960" cy="641628"/>
          </a:xfrm>
          <a:prstGeom prst="roundRect">
            <a:avLst>
              <a:gd name="adj" fmla="val 68372"/>
            </a:avLst>
          </a:prstGeom>
          <a:solidFill>
            <a:srgbClr val="1B1B27"/>
          </a:solidFill>
          <a:ln/>
        </p:spPr>
      </p:sp>
      <p:sp>
        <p:nvSpPr>
          <p:cNvPr id="38" name="Text 31"/>
          <p:cNvSpPr/>
          <p:nvPr/>
        </p:nvSpPr>
        <p:spPr>
          <a:xfrm>
            <a:off x="6899910" y="9187339"/>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3C3939"/>
                </a:solidFill>
                <a:latin typeface="Raleway" pitchFamily="34" charset="0"/>
                <a:ea typeface="Raleway" pitchFamily="34" charset="-122"/>
                <a:cs typeface="Raleway" pitchFamily="34" charset="-120"/>
              </a:rPr>
              <a:t>Edge Case Handling</a:t>
            </a:r>
            <a:endParaRPr lang="en-US" sz="950" dirty="0"/>
          </a:p>
        </p:txBody>
      </p:sp>
      <p:sp>
        <p:nvSpPr>
          <p:cNvPr id="39" name="Text 32"/>
          <p:cNvSpPr/>
          <p:nvPr/>
        </p:nvSpPr>
        <p:spPr>
          <a:xfrm>
            <a:off x="6899910" y="9441537"/>
            <a:ext cx="7226737" cy="158591"/>
          </a:xfrm>
          <a:prstGeom prst="rect">
            <a:avLst/>
          </a:prstGeom>
          <a:noFill/>
          <a:ln/>
        </p:spPr>
        <p:txBody>
          <a:bodyPr wrap="none" lIns="0" tIns="0" rIns="0" bIns="0" rtlCol="0" anchor="t"/>
          <a:lstStyle/>
          <a:p>
            <a:pPr algn="l" indent="0" marL="0">
              <a:lnSpc>
                <a:spcPts val="1250"/>
              </a:lnSpc>
              <a:buNone/>
            </a:pPr>
            <a:r>
              <a:rPr lang="en-US" sz="750" dirty="0">
                <a:solidFill>
                  <a:srgbClr val="3C3939"/>
                </a:solidFill>
                <a:latin typeface="Roboto" pitchFamily="34" charset="0"/>
                <a:ea typeface="Roboto" pitchFamily="34" charset="-122"/>
                <a:cs typeface="Roboto" pitchFamily="34" charset="-120"/>
              </a:rPr>
              <a:t>Disconnected nodes are safely detected and handled, preventing system crashes when no path exists between incident and facility.</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2025-12-26T08:38:08Z</dcterms:created>
  <dcterms:modified xsi:type="dcterms:W3CDTF">2025-12-26T08:38:08Z</dcterms:modified>
</cp:coreProperties>
</file>